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 ?>
<Relationships xmlns="http://schemas.openxmlformats.org/package/2006/relationships">
  <Relationship Id="rId1" Target="ppt/presentation.xml" Type="http://schemas.openxmlformats.org/officeDocument/2006/relationships/officeDocument"/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</Relationships>

</file>

<file path=ppt/presentation.xml><?xml version="1.0" encoding="utf-8"?>
<p:presentation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8288000" cy="10287000"/>
  <p:notesSz cx="10287000" cy="18288000"/>
</p:presentation>
</file>

<file path=ppt/tableStyles.xml><?xml version="1.0" encoding="utf-8"?>
<a:tblStyleLs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def="{5C22544A-7EE6-4342-B048-85BDC9FD1C3A}"/>
</file>

<file path=ppt/viewProps.xml><?xml version="1.0" encoding="utf-8"?>
<p:viewPr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>
  <p:gridSpacing cx="180000" cy="180000"/>
</p:viewPr>
</file>

<file path=ppt/_rels/presentation.xml.rels><?xml version="1.0" encoding="UTF-8" standalone="no" ?>
<Relationships xmlns="http://schemas.openxmlformats.org/package/2006/relationships">
  <Relationship Id="rId27" Target="slides/slide25.xml" Type="http://schemas.openxmlformats.org/officeDocument/2006/relationships/slide"/>
  <Relationship Id="rId29" Target="tableStyles.xml" Type="http://schemas.openxmlformats.org/officeDocument/2006/relationships/tableStyles"/>
  <Relationship Id="rId10" Target="slides/slide8.xml" Type="http://schemas.openxmlformats.org/officeDocument/2006/relationships/slide"/>
  <Relationship Id="rId5" Target="slides/slide3.xml" Type="http://schemas.openxmlformats.org/officeDocument/2006/relationships/slide"/>
  <Relationship Id="rId7" Target="slides/slide5.xml" Type="http://schemas.openxmlformats.org/officeDocument/2006/relationships/slide"/>
  <Relationship Id="rId15" Target="slides/slide13.xml" Type="http://schemas.openxmlformats.org/officeDocument/2006/relationships/slide"/>
  <Relationship Id="rId28" Target="slides/slide26.xml" Type="http://schemas.openxmlformats.org/officeDocument/2006/relationships/slide"/>
  <Relationship Id="rId4" Target="slides/slide2.xml" Type="http://schemas.openxmlformats.org/officeDocument/2006/relationships/slide"/>
  <Relationship Id="rId6" Target="slides/slide4.xml" Type="http://schemas.openxmlformats.org/officeDocument/2006/relationships/slide"/>
  <Relationship Id="rId3" Target="slides/slide1.xml" Type="http://schemas.openxmlformats.org/officeDocument/2006/relationships/slide"/>
  <Relationship Id="rId19" Target="slides/slide17.xml" Type="http://schemas.openxmlformats.org/officeDocument/2006/relationships/slide"/>
  <Relationship Id="rId9" Target="slides/slide7.xml" Type="http://schemas.openxmlformats.org/officeDocument/2006/relationships/slide"/>
  <Relationship Id="rId1" Target="theme/theme1.xml" Type="http://schemas.openxmlformats.org/officeDocument/2006/relationships/theme"/>
  <Relationship Id="rId18" Target="slides/slide16.xml" Type="http://schemas.openxmlformats.org/officeDocument/2006/relationships/slide"/>
  <Relationship Id="rId22" Target="slides/slide20.xml" Type="http://schemas.openxmlformats.org/officeDocument/2006/relationships/slide"/>
  <Relationship Id="rId21" Target="slides/slide19.xml" Type="http://schemas.openxmlformats.org/officeDocument/2006/relationships/slide"/>
  <Relationship Id="rId20" Target="slides/slide18.xml" Type="http://schemas.openxmlformats.org/officeDocument/2006/relationships/slide"/>
  <Relationship Id="rId14" Target="slides/slide12.xml" Type="http://schemas.openxmlformats.org/officeDocument/2006/relationships/slide"/>
  <Relationship Id="rId13" Target="slides/slide11.xml" Type="http://schemas.openxmlformats.org/officeDocument/2006/relationships/slide"/>
  <Relationship Id="rId24" Target="slides/slide22.xml" Type="http://schemas.openxmlformats.org/officeDocument/2006/relationships/slide"/>
  <Relationship Id="rId11" Target="slides/slide9.xml" Type="http://schemas.openxmlformats.org/officeDocument/2006/relationships/slide"/>
  <Relationship Id="rId2" Target="slideMasters/slideMaster1.xml" Type="http://schemas.openxmlformats.org/officeDocument/2006/relationships/slideMaster"/>
  <Relationship Id="rId30" Target="viewProps.xml" Type="http://schemas.openxmlformats.org/officeDocument/2006/relationships/viewProps"/>
  <Relationship Id="rId26" Target="slides/slide24.xml" Type="http://schemas.openxmlformats.org/officeDocument/2006/relationships/slide"/>
  <Relationship Id="rId12" Target="slides/slide10.xml" Type="http://schemas.openxmlformats.org/officeDocument/2006/relationships/slide"/>
  <Relationship Id="rId25" Target="slides/slide23.xml" Type="http://schemas.openxmlformats.org/officeDocument/2006/relationships/slide"/>
  <Relationship Id="rId17" Target="slides/slide15.xml" Type="http://schemas.openxmlformats.org/officeDocument/2006/relationships/slide"/>
  <Relationship Id="rId23" Target="slides/slide21.xml" Type="http://schemas.openxmlformats.org/officeDocument/2006/relationships/slide"/>
  <Relationship Id="rId8" Target="slides/slide6.xml" Type="http://schemas.openxmlformats.org/officeDocument/2006/relationships/slide"/>
  <Relationship Id="rId16" Target="slides/slide14.xml" Type="http://schemas.openxmlformats.org/officeDocument/2006/relationships/slid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cust">
  <p:cSld name="DEFAULT">
    <p:bg>
      <p:bgRef idx="1001">
        <a:schemeClr val="bg1"/>
      </p:bgRef>
    </p:bg>
    <p:spTree>
      <p:nvGrpSpPr>
        <p:cNvPr hidden="false" id="2" name="GroupShape 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no" ?>
<Relationships xmlns="http://schemas.openxmlformats.org/package/2006/relationships">
  <Relationship Id="rId1" Target="../theme/theme1.xml" Type="http://schemas.openxmlformats.org/officeDocument/2006/relationships/theme"/>
  <Relationship Id="rId2" Target="../slideLayouts/slideLayout1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</p:sldLayoutIdLst>
  <p:txStyles>
    <p:titleStyle>
      <a:defPPr/>
      <a:lvl1pPr algn="ctr" lvl="0"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algn="l" indent="-342900" lvl="0" marL="342900"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algn="l" indent="-285750" lvl="1" marL="742950"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algn="l" indent="0" lvl="0" marL="0">
        <a:defRPr sz="1800">
          <a:latin typeface="+mn-lt"/>
          <a:ea typeface="+mn-ea"/>
          <a:cs typeface="+mn-cs"/>
        </a:defRPr>
      </a:lvl1pPr>
      <a:lvl2pPr algn="l" indent="0" lvl="1" marL="457200">
        <a:defRPr sz="1800">
          <a:latin typeface="+mn-lt"/>
          <a:ea typeface="+mn-ea"/>
          <a:cs typeface="+mn-cs"/>
        </a:defRPr>
      </a:lvl2pPr>
      <a:lvl3pPr algn="l" indent="0" lvl="2" marL="914400">
        <a:defRPr sz="1800">
          <a:latin typeface="+mn-lt"/>
          <a:ea typeface="+mn-ea"/>
          <a:cs typeface="+mn-cs"/>
        </a:defRPr>
      </a:lvl3pPr>
      <a:lvl4pPr algn="l" indent="0" lvl="3" marL="1371600">
        <a:defRPr sz="1800">
          <a:latin typeface="+mn-lt"/>
          <a:ea typeface="+mn-ea"/>
          <a:cs typeface="+mn-cs"/>
        </a:defRPr>
      </a:lvl4pPr>
      <a:lvl5pPr algn="l" indent="0" lvl="4" marL="1828800">
        <a:defRPr sz="1800">
          <a:latin typeface="+mn-lt"/>
          <a:ea typeface="+mn-ea"/>
          <a:cs typeface="+mn-cs"/>
        </a:defRPr>
      </a:lvl5pPr>
      <a:lvl6pPr algn="l" indent="0" lvl="5" marL="2286000">
        <a:defRPr sz="1800">
          <a:latin typeface="+mn-lt"/>
          <a:ea typeface="+mn-ea"/>
          <a:cs typeface="+mn-cs"/>
        </a:defRPr>
      </a:lvl6pPr>
      <a:lvl7pPr algn="l" indent="0" lvl="6" marL="2743200">
        <a:defRPr sz="1800">
          <a:latin typeface="+mn-lt"/>
          <a:ea typeface="+mn-ea"/>
          <a:cs typeface="+mn-cs"/>
        </a:defRPr>
      </a:lvl7pPr>
      <a:lvl8pPr algn="l" indent="0" lvl="7" marL="3200400">
        <a:defRPr sz="1800">
          <a:latin typeface="+mn-lt"/>
          <a:ea typeface="+mn-ea"/>
          <a:cs typeface="+mn-cs"/>
        </a:defRPr>
      </a:lvl8pPr>
      <a:lvl9pPr algn="l" indent="0" lvl="8" marL="3657600">
        <a:defRPr sz="1800"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4" Target="../media/4.png" Type="http://schemas.openxmlformats.org/officeDocument/2006/relationships/image"/>
  <Relationship Id="rId1" Target="../media/1.png" Type="http://schemas.openxmlformats.org/officeDocument/2006/relationships/image"/>
  <Relationship Id="rId7" Target="../slideLayouts/slideLayout1.xml" Type="http://schemas.openxmlformats.org/officeDocument/2006/relationships/slideLayout"/>
  <Relationship Id="rId5" Target="../media/5.png" Type="http://schemas.openxmlformats.org/officeDocument/2006/relationships/image"/>
  <Relationship Id="rId3" Target="../media/3.png" Type="http://schemas.openxmlformats.org/officeDocument/2006/relationships/image"/>
  <Relationship Id="rId2" Target="../media/2.png" Type="http://schemas.openxmlformats.org/officeDocument/2006/relationships/image"/>
  <Relationship Id="rId6" Target="../media/6.png" Type="http://schemas.openxmlformats.org/officeDocument/2006/relationships/image"/>
</Relationships>

</file>

<file path=ppt/slides/_rels/slide2.xml.rels><?xml version="1.0" encoding="UTF-8" standalone="no" ?>
<Relationships xmlns="http://schemas.openxmlformats.org/package/2006/relationships">
  <Relationship Id="rId4" Target="../slideLayouts/slideLayout1.xml" Type="http://schemas.openxmlformats.org/officeDocument/2006/relationships/slideLayout"/>
  <Relationship Id="rId1" Target="../media/7.png" Type="http://schemas.openxmlformats.org/officeDocument/2006/relationships/image"/>
  <Relationship Id="rId3" Target="../media/9.png" Type="http://schemas.openxmlformats.org/officeDocument/2006/relationships/image"/>
  <Relationship Id="rId2" Target="../media/8.png" Type="http://schemas.openxmlformats.org/officeDocument/2006/relationships/image"/>
</Relationships>

</file>

<file path=ppt/slides/_rels/slide3.xml.rels><?xml version="1.0" encoding="UTF-8" standalone="no" ?>
<Relationships xmlns="http://schemas.openxmlformats.org/package/2006/relationships">
  <Relationship Id="rId4" Target="../media/13.png" Type="http://schemas.openxmlformats.org/officeDocument/2006/relationships/image"/>
  <Relationship Id="rId1" Target="../media/10.png" Type="http://schemas.openxmlformats.org/officeDocument/2006/relationships/image"/>
  <Relationship Id="rId5" Target="../slideLayouts/slideLayout1.xml" Type="http://schemas.openxmlformats.org/officeDocument/2006/relationships/slideLayout"/>
  <Relationship Id="rId3" Target="../media/12.png" Type="http://schemas.openxmlformats.org/officeDocument/2006/relationships/image"/>
  <Relationship Id="rId2" Target="../media/11.png" Type="http://schemas.openxmlformats.org/officeDocument/2006/relationships/image"/>
</Relationships>

</file>

<file path=ppt/slides/_rels/slide4.xml.rels><?xml version="1.0" encoding="UTF-8" standalone="no" ?>
<Relationships xmlns="http://schemas.openxmlformats.org/package/2006/relationships">
  <Relationship Id="rId4" Target="../media/17.png" Type="http://schemas.openxmlformats.org/officeDocument/2006/relationships/image"/>
  <Relationship Id="rId1" Target="../media/14.png" Type="http://schemas.openxmlformats.org/officeDocument/2006/relationships/image"/>
  <Relationship Id="rId8" Target="../slideLayouts/slideLayout1.xml" Type="http://schemas.openxmlformats.org/officeDocument/2006/relationships/slideLayout"/>
  <Relationship Id="rId7" Target="../media/20.png" Type="http://schemas.openxmlformats.org/officeDocument/2006/relationships/image"/>
  <Relationship Id="rId5" Target="../media/18.png" Type="http://schemas.openxmlformats.org/officeDocument/2006/relationships/image"/>
  <Relationship Id="rId3" Target="../media/16.png" Type="http://schemas.openxmlformats.org/officeDocument/2006/relationships/image"/>
  <Relationship Id="rId2" Target="../media/15.png" Type="http://schemas.openxmlformats.org/officeDocument/2006/relationships/image"/>
  <Relationship Id="rId6" Target="../media/19.png" Type="http://schemas.openxmlformats.org/officeDocument/2006/relationships/image"/>
</Relationships>

</file>

<file path=ppt/slides/_rels/slide5.xml.rels><?xml version="1.0" encoding="UTF-8" standalone="no" ?>
<Relationships xmlns="http://schemas.openxmlformats.org/package/2006/relationships">
  <Relationship Id="rId3" Target="../media/23.png" Type="http://schemas.openxmlformats.org/officeDocument/2006/relationships/image"/>
  <Relationship Id="rId11" Target="../media/31.png" Type="http://schemas.openxmlformats.org/officeDocument/2006/relationships/image"/>
  <Relationship Id="rId8" Target="../media/28.png" Type="http://schemas.openxmlformats.org/officeDocument/2006/relationships/image"/>
  <Relationship Id="rId5" Target="../media/25.png" Type="http://schemas.openxmlformats.org/officeDocument/2006/relationships/image"/>
  <Relationship Id="rId12" Target="../media/32.png" Type="http://schemas.openxmlformats.org/officeDocument/2006/relationships/image"/>
  <Relationship Id="rId4" Target="../media/24.png" Type="http://schemas.openxmlformats.org/officeDocument/2006/relationships/image"/>
  <Relationship Id="rId10" Target="../media/30.png" Type="http://schemas.openxmlformats.org/officeDocument/2006/relationships/image"/>
  <Relationship Id="rId6" Target="../media/26.png" Type="http://schemas.openxmlformats.org/officeDocument/2006/relationships/image"/>
  <Relationship Id="rId2" Target="../media/22.png" Type="http://schemas.openxmlformats.org/officeDocument/2006/relationships/image"/>
  <Relationship Id="rId1" Target="../media/21.png" Type="http://schemas.openxmlformats.org/officeDocument/2006/relationships/image"/>
  <Relationship Id="rId14" Target="../slideLayouts/slideLayout1.xml" Type="http://schemas.openxmlformats.org/officeDocument/2006/relationships/slideLayout"/>
  <Relationship Id="rId9" Target="../media/29.png" Type="http://schemas.openxmlformats.org/officeDocument/2006/relationships/image"/>
  <Relationship Id="rId7" Target="../media/27.png" Type="http://schemas.openxmlformats.org/officeDocument/2006/relationships/image"/>
  <Relationship Id="rId13" Target="../media/33.png" Type="http://schemas.openxmlformats.org/officeDocument/2006/relationships/image"/>
</Relationships>

</file>

<file path=ppt/slides/_rels/slide6.xml.rels><?xml version="1.0" encoding="UTF-8" standalone="no" ?>
<Relationships xmlns="http://schemas.openxmlformats.org/package/2006/relationships">
  <Relationship Id="rId4" Target="../media/37.png" Type="http://schemas.openxmlformats.org/officeDocument/2006/relationships/image"/>
  <Relationship Id="rId1" Target="../media/34.png" Type="http://schemas.openxmlformats.org/officeDocument/2006/relationships/image"/>
  <Relationship Id="rId8" Target="../slideLayouts/slideLayout1.xml" Type="http://schemas.openxmlformats.org/officeDocument/2006/relationships/slideLayout"/>
  <Relationship Id="rId7" Target="../media/40.png" Type="http://schemas.openxmlformats.org/officeDocument/2006/relationships/image"/>
  <Relationship Id="rId5" Target="../media/38.png" Type="http://schemas.openxmlformats.org/officeDocument/2006/relationships/image"/>
  <Relationship Id="rId3" Target="../media/36.png" Type="http://schemas.openxmlformats.org/officeDocument/2006/relationships/image"/>
  <Relationship Id="rId2" Target="../media/35.png" Type="http://schemas.openxmlformats.org/officeDocument/2006/relationships/image"/>
  <Relationship Id="rId6" Target="../media/39.png" Type="http://schemas.openxmlformats.org/officeDocument/2006/relationships/image"/>
</Relationships>

</file>

<file path=ppt/slides/_rels/slide7.xml.rels><?xml version="1.0" encoding="UTF-8" standalone="no" ?>
<Relationships xmlns="http://schemas.openxmlformats.org/package/2006/relationships">
  <Relationship Id="rId4" Target="../media/44.png" Type="http://schemas.openxmlformats.org/officeDocument/2006/relationships/image"/>
  <Relationship Id="rId1" Target="../media/41.png" Type="http://schemas.openxmlformats.org/officeDocument/2006/relationships/image"/>
  <Relationship Id="rId8" Target="../slideLayouts/slideLayout1.xml" Type="http://schemas.openxmlformats.org/officeDocument/2006/relationships/slideLayout"/>
  <Relationship Id="rId7" Target="../media/47.png" Type="http://schemas.openxmlformats.org/officeDocument/2006/relationships/image"/>
  <Relationship Id="rId5" Target="../media/45.png" Type="http://schemas.openxmlformats.org/officeDocument/2006/relationships/image"/>
  <Relationship Id="rId3" Target="../media/43.png" Type="http://schemas.openxmlformats.org/officeDocument/2006/relationships/image"/>
  <Relationship Id="rId2" Target="../media/42.png" Type="http://schemas.openxmlformats.org/officeDocument/2006/relationships/image"/>
  <Relationship Id="rId6" Target="../media/46.png" Type="http://schemas.openxmlformats.org/officeDocument/2006/relationships/image"/>
</Relationships>

</file>

<file path=ppt/slides/_rels/slide8.xml.rels><?xml version="1.0" encoding="UTF-8" standalone="no" ?>
<Relationships xmlns="http://schemas.openxmlformats.org/package/2006/relationships">
  <Relationship Id="rId4" Target="../media/51.png" Type="http://schemas.openxmlformats.org/officeDocument/2006/relationships/image"/>
  <Relationship Id="rId1" Target="../media/48.png" Type="http://schemas.openxmlformats.org/officeDocument/2006/relationships/image"/>
  <Relationship Id="rId8" Target="../media/55.png" Type="http://schemas.openxmlformats.org/officeDocument/2006/relationships/image"/>
  <Relationship Id="rId7" Target="../media/54.png" Type="http://schemas.openxmlformats.org/officeDocument/2006/relationships/image"/>
  <Relationship Id="rId5" Target="../media/52.png" Type="http://schemas.openxmlformats.org/officeDocument/2006/relationships/image"/>
  <Relationship Id="rId3" Target="../media/50.png" Type="http://schemas.openxmlformats.org/officeDocument/2006/relationships/image"/>
  <Relationship Id="rId2" Target="../media/49.png" Type="http://schemas.openxmlformats.org/officeDocument/2006/relationships/image"/>
  <Relationship Id="rId9" Target="../slideLayouts/slideLayout1.xml" Type="http://schemas.openxmlformats.org/officeDocument/2006/relationships/slideLayout"/>
  <Relationship Id="rId6" Target="../media/53.png" Type="http://schemas.openxmlformats.org/officeDocument/2006/relationships/image"/>
</Relationships>

</file>

<file path=ppt/slides/_rels/slide9.xml.rels><?xml version="1.0" encoding="UTF-8" standalone="no" ?>
<Relationships xmlns="http://schemas.openxmlformats.org/package/2006/relationships">
  <Relationship Id="rId4" Target="../media/59.png" Type="http://schemas.openxmlformats.org/officeDocument/2006/relationships/image"/>
  <Relationship Id="rId1" Target="../media/56.png" Type="http://schemas.openxmlformats.org/officeDocument/2006/relationships/image"/>
  <Relationship Id="rId7" Target="../slideLayouts/slideLayout1.xml" Type="http://schemas.openxmlformats.org/officeDocument/2006/relationships/slideLayout"/>
  <Relationship Id="rId5" Target="../media/60.png" Type="http://schemas.openxmlformats.org/officeDocument/2006/relationships/image"/>
  <Relationship Id="rId3" Target="../media/58.png" Type="http://schemas.openxmlformats.org/officeDocument/2006/relationships/image"/>
  <Relationship Id="rId2" Target="../media/57.png" Type="http://schemas.openxmlformats.org/officeDocument/2006/relationships/image"/>
  <Relationship Id="rId6" Target="../media/61.png" Type="http://schemas.openxmlformats.org/officeDocument/2006/relationships/image"/>
</Relationships>

</file>

<file path=ppt/slides/_rels/slide10.xml.rels><?xml version="1.0" encoding="UTF-8" standalone="no" ?>
<Relationships xmlns="http://schemas.openxmlformats.org/package/2006/relationships">
  <Relationship Id="rId4" Target="../media/65.png" Type="http://schemas.openxmlformats.org/officeDocument/2006/relationships/image"/>
  <Relationship Id="rId1" Target="../media/62.png" Type="http://schemas.openxmlformats.org/officeDocument/2006/relationships/image"/>
  <Relationship Id="rId8" Target="../media/69.png" Type="http://schemas.openxmlformats.org/officeDocument/2006/relationships/image"/>
  <Relationship Id="rId10" Target="../slideLayouts/slideLayout1.xml" Type="http://schemas.openxmlformats.org/officeDocument/2006/relationships/slideLayout"/>
  <Relationship Id="rId7" Target="../media/68.png" Type="http://schemas.openxmlformats.org/officeDocument/2006/relationships/image"/>
  <Relationship Id="rId5" Target="../media/66.png" Type="http://schemas.openxmlformats.org/officeDocument/2006/relationships/image"/>
  <Relationship Id="rId3" Target="../media/64.png" Type="http://schemas.openxmlformats.org/officeDocument/2006/relationships/image"/>
  <Relationship Id="rId2" Target="../media/63.png" Type="http://schemas.openxmlformats.org/officeDocument/2006/relationships/image"/>
  <Relationship Id="rId9" Target="../media/70.png" Type="http://schemas.openxmlformats.org/officeDocument/2006/relationships/image"/>
  <Relationship Id="rId6" Target="../media/67.png" Type="http://schemas.openxmlformats.org/officeDocument/2006/relationships/image"/>
</Relationships>

</file>

<file path=ppt/slides/_rels/slide11.xml.rels><?xml version="1.0" encoding="UTF-8" standalone="no" ?>
<Relationships xmlns="http://schemas.openxmlformats.org/package/2006/relationships">
  <Relationship Id="rId4" Target="../media/74.png" Type="http://schemas.openxmlformats.org/officeDocument/2006/relationships/image"/>
  <Relationship Id="rId1" Target="../media/71.png" Type="http://schemas.openxmlformats.org/officeDocument/2006/relationships/image"/>
  <Relationship Id="rId8" Target="../slideLayouts/slideLayout1.xml" Type="http://schemas.openxmlformats.org/officeDocument/2006/relationships/slideLayout"/>
  <Relationship Id="rId7" Target="../media/77.png" Type="http://schemas.openxmlformats.org/officeDocument/2006/relationships/image"/>
  <Relationship Id="rId5" Target="../media/75.png" Type="http://schemas.openxmlformats.org/officeDocument/2006/relationships/image"/>
  <Relationship Id="rId3" Target="../media/73.png" Type="http://schemas.openxmlformats.org/officeDocument/2006/relationships/image"/>
  <Relationship Id="rId2" Target="../media/72.png" Type="http://schemas.openxmlformats.org/officeDocument/2006/relationships/image"/>
  <Relationship Id="rId6" Target="../media/76.png" Type="http://schemas.openxmlformats.org/officeDocument/2006/relationships/image"/>
</Relationships>

</file>

<file path=ppt/slides/_rels/slide12.xml.rels><?xml version="1.0" encoding="UTF-8" standalone="no" ?>
<Relationships xmlns="http://schemas.openxmlformats.org/package/2006/relationships">
  <Relationship Id="rId4" Target="../media/81.png" Type="http://schemas.openxmlformats.org/officeDocument/2006/relationships/image"/>
  <Relationship Id="rId1" Target="../media/78.png" Type="http://schemas.openxmlformats.org/officeDocument/2006/relationships/image"/>
  <Relationship Id="rId5" Target="../slideLayouts/slideLayout1.xml" Type="http://schemas.openxmlformats.org/officeDocument/2006/relationships/slideLayout"/>
  <Relationship Id="rId3" Target="../media/80.png" Type="http://schemas.openxmlformats.org/officeDocument/2006/relationships/image"/>
  <Relationship Id="rId2" Target="../media/79.png" Type="http://schemas.openxmlformats.org/officeDocument/2006/relationships/image"/>
</Relationships>

</file>

<file path=ppt/slides/_rels/slide13.xml.rels><?xml version="1.0" encoding="UTF-8" standalone="no" ?>
<Relationships xmlns="http://schemas.openxmlformats.org/package/2006/relationships">
  <Relationship Id="rId4" Target="../media/85.png" Type="http://schemas.openxmlformats.org/officeDocument/2006/relationships/image"/>
  <Relationship Id="rId1" Target="../media/82.png" Type="http://schemas.openxmlformats.org/officeDocument/2006/relationships/image"/>
  <Relationship Id="rId8" Target="../slideLayouts/slideLayout1.xml" Type="http://schemas.openxmlformats.org/officeDocument/2006/relationships/slideLayout"/>
  <Relationship Id="rId7" Target="../media/88.png" Type="http://schemas.openxmlformats.org/officeDocument/2006/relationships/image"/>
  <Relationship Id="rId5" Target="../media/86.png" Type="http://schemas.openxmlformats.org/officeDocument/2006/relationships/image"/>
  <Relationship Id="rId3" Target="../media/84.png" Type="http://schemas.openxmlformats.org/officeDocument/2006/relationships/image"/>
  <Relationship Id="rId2" Target="../media/83.png" Type="http://schemas.openxmlformats.org/officeDocument/2006/relationships/image"/>
  <Relationship Id="rId6" Target="../media/87.png" Type="http://schemas.openxmlformats.org/officeDocument/2006/relationships/image"/>
</Relationships>

</file>

<file path=ppt/slides/_rels/slide14.xml.rels><?xml version="1.0" encoding="UTF-8" standalone="no" ?>
<Relationships xmlns="http://schemas.openxmlformats.org/package/2006/relationships">
  <Relationship Id="rId4" Target="../media/92.png" Type="http://schemas.openxmlformats.org/officeDocument/2006/relationships/image"/>
  <Relationship Id="rId1" Target="../media/89.png" Type="http://schemas.openxmlformats.org/officeDocument/2006/relationships/image"/>
  <Relationship Id="rId5" Target="../media/93.png" Type="http://schemas.openxmlformats.org/officeDocument/2006/relationships/image"/>
  <Relationship Id="rId3" Target="../media/91.png" Type="http://schemas.openxmlformats.org/officeDocument/2006/relationships/image"/>
  <Relationship Id="rId2" Target="../media/90.png" Type="http://schemas.openxmlformats.org/officeDocument/2006/relationships/image"/>
  <Relationship Id="rId6" Target="../slideLayouts/slideLayout1.xml" Type="http://schemas.openxmlformats.org/officeDocument/2006/relationships/slideLayout"/>
</Relationships>

</file>

<file path=ppt/slides/_rels/slide15.xml.rels><?xml version="1.0" encoding="UTF-8" standalone="no" ?>
<Relationships xmlns="http://schemas.openxmlformats.org/package/2006/relationships">
  <Relationship Id="rId4" Target="../media/97.png" Type="http://schemas.openxmlformats.org/officeDocument/2006/relationships/image"/>
  <Relationship Id="rId1" Target="../media/94.png" Type="http://schemas.openxmlformats.org/officeDocument/2006/relationships/image"/>
  <Relationship Id="rId8" Target="../slideLayouts/slideLayout1.xml" Type="http://schemas.openxmlformats.org/officeDocument/2006/relationships/slideLayout"/>
  <Relationship Id="rId7" Target="../media/100.png" Type="http://schemas.openxmlformats.org/officeDocument/2006/relationships/image"/>
  <Relationship Id="rId5" Target="../media/98.png" Type="http://schemas.openxmlformats.org/officeDocument/2006/relationships/image"/>
  <Relationship Id="rId3" Target="../media/96.png" Type="http://schemas.openxmlformats.org/officeDocument/2006/relationships/image"/>
  <Relationship Id="rId2" Target="../media/95.png" Type="http://schemas.openxmlformats.org/officeDocument/2006/relationships/image"/>
  <Relationship Id="rId6" Target="../media/99.png" Type="http://schemas.openxmlformats.org/officeDocument/2006/relationships/image"/>
</Relationships>

</file>

<file path=ppt/slides/_rels/slide16.xml.rels><?xml version="1.0" encoding="UTF-8" standalone="no" ?>
<Relationships xmlns="http://schemas.openxmlformats.org/package/2006/relationships">
  <Relationship Id="rId4" Target="../media/104.png" Type="http://schemas.openxmlformats.org/officeDocument/2006/relationships/image"/>
  <Relationship Id="rId1" Target="../media/101.png" Type="http://schemas.openxmlformats.org/officeDocument/2006/relationships/image"/>
  <Relationship Id="rId5" Target="../media/105.png" Type="http://schemas.openxmlformats.org/officeDocument/2006/relationships/image"/>
  <Relationship Id="rId3" Target="../media/103.png" Type="http://schemas.openxmlformats.org/officeDocument/2006/relationships/image"/>
  <Relationship Id="rId2" Target="../media/102.png" Type="http://schemas.openxmlformats.org/officeDocument/2006/relationships/image"/>
  <Relationship Id="rId6" Target="../slideLayouts/slideLayout1.xml" Type="http://schemas.openxmlformats.org/officeDocument/2006/relationships/slideLayout"/>
</Relationships>

</file>

<file path=ppt/slides/_rels/slide17.xml.rels><?xml version="1.0" encoding="UTF-8" standalone="no" ?>
<Relationships xmlns="http://schemas.openxmlformats.org/package/2006/relationships">
  <Relationship Id="rId4" Target="../media/109.png" Type="http://schemas.openxmlformats.org/officeDocument/2006/relationships/image"/>
  <Relationship Id="rId1" Target="../media/106.png" Type="http://schemas.openxmlformats.org/officeDocument/2006/relationships/image"/>
  <Relationship Id="rId8" Target="../media/113.png" Type="http://schemas.openxmlformats.org/officeDocument/2006/relationships/image"/>
  <Relationship Id="rId10" Target="../media/115.png" Type="http://schemas.openxmlformats.org/officeDocument/2006/relationships/image"/>
  <Relationship Id="rId7" Target="../media/112.png" Type="http://schemas.openxmlformats.org/officeDocument/2006/relationships/image"/>
  <Relationship Id="rId5" Target="../media/110.png" Type="http://schemas.openxmlformats.org/officeDocument/2006/relationships/image"/>
  <Relationship Id="rId3" Target="../media/108.png" Type="http://schemas.openxmlformats.org/officeDocument/2006/relationships/image"/>
  <Relationship Id="rId2" Target="../media/107.png" Type="http://schemas.openxmlformats.org/officeDocument/2006/relationships/image"/>
  <Relationship Id="rId9" Target="../media/114.png" Type="http://schemas.openxmlformats.org/officeDocument/2006/relationships/image"/>
  <Relationship Id="rId6" Target="../media/111.png" Type="http://schemas.openxmlformats.org/officeDocument/2006/relationships/image"/>
  <Relationship Id="rId11" Target="../slideLayouts/slideLayout1.xml" Type="http://schemas.openxmlformats.org/officeDocument/2006/relationships/slideLayout"/>
</Relationships>

</file>

<file path=ppt/slides/_rels/slide18.xml.rels><?xml version="1.0" encoding="UTF-8" standalone="no" ?>
<Relationships xmlns="http://schemas.openxmlformats.org/package/2006/relationships">
  <Relationship Id="rId4" Target="../media/119.png" Type="http://schemas.openxmlformats.org/officeDocument/2006/relationships/image"/>
  <Relationship Id="rId1" Target="../media/116.png" Type="http://schemas.openxmlformats.org/officeDocument/2006/relationships/image"/>
  <Relationship Id="rId5" Target="../slideLayouts/slideLayout1.xml" Type="http://schemas.openxmlformats.org/officeDocument/2006/relationships/slideLayout"/>
  <Relationship Id="rId3" Target="../media/118.png" Type="http://schemas.openxmlformats.org/officeDocument/2006/relationships/image"/>
  <Relationship Id="rId2" Target="../media/117.png" Type="http://schemas.openxmlformats.org/officeDocument/2006/relationships/image"/>
</Relationships>

</file>

<file path=ppt/slides/_rels/slide19.xml.rels><?xml version="1.0" encoding="UTF-8" standalone="no" ?>
<Relationships xmlns="http://schemas.openxmlformats.org/package/2006/relationships">
  <Relationship Id="rId4" Target="../media/123.png" Type="http://schemas.openxmlformats.org/officeDocument/2006/relationships/image"/>
  <Relationship Id="rId1" Target="../media/120.png" Type="http://schemas.openxmlformats.org/officeDocument/2006/relationships/image"/>
  <Relationship Id="rId8" Target="../media/127.png" Type="http://schemas.openxmlformats.org/officeDocument/2006/relationships/image"/>
  <Relationship Id="rId10" Target="../slideLayouts/slideLayout1.xml" Type="http://schemas.openxmlformats.org/officeDocument/2006/relationships/slideLayout"/>
  <Relationship Id="rId7" Target="../media/126.png" Type="http://schemas.openxmlformats.org/officeDocument/2006/relationships/image"/>
  <Relationship Id="rId5" Target="../media/124.png" Type="http://schemas.openxmlformats.org/officeDocument/2006/relationships/image"/>
  <Relationship Id="rId3" Target="../media/122.png" Type="http://schemas.openxmlformats.org/officeDocument/2006/relationships/image"/>
  <Relationship Id="rId2" Target="../media/121.png" Type="http://schemas.openxmlformats.org/officeDocument/2006/relationships/image"/>
  <Relationship Id="rId9" Target="../media/128.png" Type="http://schemas.openxmlformats.org/officeDocument/2006/relationships/image"/>
  <Relationship Id="rId6" Target="../media/125.png" Type="http://schemas.openxmlformats.org/officeDocument/2006/relationships/image"/>
</Relationships>

</file>

<file path=ppt/slides/_rels/slide20.xml.rels><?xml version="1.0" encoding="UTF-8" standalone="no" ?>
<Relationships xmlns="http://schemas.openxmlformats.org/package/2006/relationships">
  <Relationship Id="rId4" Target="../media/132.png" Type="http://schemas.openxmlformats.org/officeDocument/2006/relationships/image"/>
  <Relationship Id="rId1" Target="../media/129.png" Type="http://schemas.openxmlformats.org/officeDocument/2006/relationships/image"/>
  <Relationship Id="rId5" Target="../media/133.png" Type="http://schemas.openxmlformats.org/officeDocument/2006/relationships/image"/>
  <Relationship Id="rId3" Target="../media/131.png" Type="http://schemas.openxmlformats.org/officeDocument/2006/relationships/image"/>
  <Relationship Id="rId2" Target="../media/130.png" Type="http://schemas.openxmlformats.org/officeDocument/2006/relationships/image"/>
  <Relationship Id="rId6" Target="../slideLayouts/slideLayout1.xml" Type="http://schemas.openxmlformats.org/officeDocument/2006/relationships/slideLayout"/>
</Relationships>

</file>

<file path=ppt/slides/_rels/slide21.xml.rels><?xml version="1.0" encoding="UTF-8" standalone="no" ?>
<Relationships xmlns="http://schemas.openxmlformats.org/package/2006/relationships">
  <Relationship Id="rId4" Target="../media/137.png" Type="http://schemas.openxmlformats.org/officeDocument/2006/relationships/image"/>
  <Relationship Id="rId1" Target="../media/134.png" Type="http://schemas.openxmlformats.org/officeDocument/2006/relationships/image"/>
  <Relationship Id="rId8" Target="../media/141.png" Type="http://schemas.openxmlformats.org/officeDocument/2006/relationships/image"/>
  <Relationship Id="rId10" Target="../media/143.png" Type="http://schemas.openxmlformats.org/officeDocument/2006/relationships/image"/>
  <Relationship Id="rId7" Target="../media/140.png" Type="http://schemas.openxmlformats.org/officeDocument/2006/relationships/image"/>
  <Relationship Id="rId5" Target="../media/138.png" Type="http://schemas.openxmlformats.org/officeDocument/2006/relationships/image"/>
  <Relationship Id="rId3" Target="../media/136.png" Type="http://schemas.openxmlformats.org/officeDocument/2006/relationships/image"/>
  <Relationship Id="rId2" Target="../media/135.png" Type="http://schemas.openxmlformats.org/officeDocument/2006/relationships/image"/>
  <Relationship Id="rId9" Target="../media/142.png" Type="http://schemas.openxmlformats.org/officeDocument/2006/relationships/image"/>
  <Relationship Id="rId6" Target="../media/139.png" Type="http://schemas.openxmlformats.org/officeDocument/2006/relationships/image"/>
  <Relationship Id="rId11" Target="../slideLayouts/slideLayout1.xml" Type="http://schemas.openxmlformats.org/officeDocument/2006/relationships/slideLayout"/>
</Relationships>

</file>

<file path=ppt/slides/_rels/slide22.xml.rels><?xml version="1.0" encoding="UTF-8" standalone="no" ?>
<Relationships xmlns="http://schemas.openxmlformats.org/package/2006/relationships">
  <Relationship Id="rId4" Target="../media/147.png" Type="http://schemas.openxmlformats.org/officeDocument/2006/relationships/image"/>
  <Relationship Id="rId1" Target="../media/144.png" Type="http://schemas.openxmlformats.org/officeDocument/2006/relationships/image"/>
  <Relationship Id="rId8" Target="../media/151.png" Type="http://schemas.openxmlformats.org/officeDocument/2006/relationships/image"/>
  <Relationship Id="rId7" Target="../media/150.png" Type="http://schemas.openxmlformats.org/officeDocument/2006/relationships/image"/>
  <Relationship Id="rId5" Target="../media/148.png" Type="http://schemas.openxmlformats.org/officeDocument/2006/relationships/image"/>
  <Relationship Id="rId3" Target="../media/146.png" Type="http://schemas.openxmlformats.org/officeDocument/2006/relationships/image"/>
  <Relationship Id="rId2" Target="../media/145.png" Type="http://schemas.openxmlformats.org/officeDocument/2006/relationships/image"/>
  <Relationship Id="rId9" Target="../slideLayouts/slideLayout1.xml" Type="http://schemas.openxmlformats.org/officeDocument/2006/relationships/slideLayout"/>
  <Relationship Id="rId6" Target="../media/149.png" Type="http://schemas.openxmlformats.org/officeDocument/2006/relationships/image"/>
</Relationships>

</file>

<file path=ppt/slides/_rels/slide23.xml.rels><?xml version="1.0" encoding="UTF-8" standalone="no" ?>
<Relationships xmlns="http://schemas.openxmlformats.org/package/2006/relationships">
  <Relationship Id="rId4" Target="../media/155.png" Type="http://schemas.openxmlformats.org/officeDocument/2006/relationships/image"/>
  <Relationship Id="rId1" Target="../media/152.png" Type="http://schemas.openxmlformats.org/officeDocument/2006/relationships/image"/>
  <Relationship Id="rId7" Target="../slideLayouts/slideLayout1.xml" Type="http://schemas.openxmlformats.org/officeDocument/2006/relationships/slideLayout"/>
  <Relationship Id="rId5" Target="../media/156.png" Type="http://schemas.openxmlformats.org/officeDocument/2006/relationships/image"/>
  <Relationship Id="rId3" Target="../media/154.png" Type="http://schemas.openxmlformats.org/officeDocument/2006/relationships/image"/>
  <Relationship Id="rId2" Target="../media/153.png" Type="http://schemas.openxmlformats.org/officeDocument/2006/relationships/image"/>
  <Relationship Id="rId6" Target="../media/157.png" Type="http://schemas.openxmlformats.org/officeDocument/2006/relationships/image"/>
</Relationships>

</file>

<file path=ppt/slides/_rels/slide24.xml.rels><?xml version="1.0" encoding="UTF-8" standalone="no" ?>
<Relationships xmlns="http://schemas.openxmlformats.org/package/2006/relationships">
  <Relationship Id="rId4" Target="../media/161.png" Type="http://schemas.openxmlformats.org/officeDocument/2006/relationships/image"/>
  <Relationship Id="rId1" Target="../media/158.png" Type="http://schemas.openxmlformats.org/officeDocument/2006/relationships/image"/>
  <Relationship Id="rId8" Target="../slideLayouts/slideLayout1.xml" Type="http://schemas.openxmlformats.org/officeDocument/2006/relationships/slideLayout"/>
  <Relationship Id="rId7" Target="../media/164.png" Type="http://schemas.openxmlformats.org/officeDocument/2006/relationships/image"/>
  <Relationship Id="rId5" Target="../media/162.png" Type="http://schemas.openxmlformats.org/officeDocument/2006/relationships/image"/>
  <Relationship Id="rId3" Target="../media/160.png" Type="http://schemas.openxmlformats.org/officeDocument/2006/relationships/image"/>
  <Relationship Id="rId2" Target="../media/159.png" Type="http://schemas.openxmlformats.org/officeDocument/2006/relationships/image"/>
  <Relationship Id="rId6" Target="../media/163.png" Type="http://schemas.openxmlformats.org/officeDocument/2006/relationships/image"/>
</Relationships>

</file>

<file path=ppt/slides/_rels/slide25.xml.rels><?xml version="1.0" encoding="UTF-8" standalone="no" ?>
<Relationships xmlns="http://schemas.openxmlformats.org/package/2006/relationships">
  <Relationship Id="rId4" Target="../media/168.png" Type="http://schemas.openxmlformats.org/officeDocument/2006/relationships/image"/>
  <Relationship Id="rId1" Target="../media/165.png" Type="http://schemas.openxmlformats.org/officeDocument/2006/relationships/image"/>
  <Relationship Id="rId5" Target="../media/169.png" Type="http://schemas.openxmlformats.org/officeDocument/2006/relationships/image"/>
  <Relationship Id="rId3" Target="../media/167.png" Type="http://schemas.openxmlformats.org/officeDocument/2006/relationships/image"/>
  <Relationship Id="rId2" Target="../media/166.png" Type="http://schemas.openxmlformats.org/officeDocument/2006/relationships/image"/>
  <Relationship Id="rId6" Target="../slideLayouts/slideLayout1.xml" Type="http://schemas.openxmlformats.org/officeDocument/2006/relationships/slideLayout"/>
</Relationships>

</file>

<file path=ppt/slides/_rels/slide26.xml.rels><?xml version="1.0" encoding="UTF-8" standalone="no" ?>
<Relationships xmlns="http://schemas.openxmlformats.org/package/2006/relationships">
  <Relationship Id="rId4" Target="../media/173.png" Type="http://schemas.openxmlformats.org/officeDocument/2006/relationships/image"/>
  <Relationship Id="rId1" Target="../media/170.png" Type="http://schemas.openxmlformats.org/officeDocument/2006/relationships/image"/>
  <Relationship Id="rId5" Target="../media/174.png" Type="http://schemas.openxmlformats.org/officeDocument/2006/relationships/image"/>
  <Relationship Id="rId3" Target="../media/172.png" Type="http://schemas.openxmlformats.org/officeDocument/2006/relationships/image"/>
  <Relationship Id="rId2" Target="../media/171.png" Type="http://schemas.openxmlformats.org/officeDocument/2006/relationships/image"/>
  <Relationship Id="rId6" Target="../slideLayouts/slideLayout1.xml" Type="http://schemas.openxmlformats.org/officeDocument/2006/relationships/slideLayout"/>
</Relationships>

</file>

<file path=ppt/slides/slide1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3" name="GroupShape 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" name="Shape 4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6" name="Picture 6"/>
          <p:cNvPicPr preferRelativeResize="true"/>
          <p:nvPr isPhoto="false"/>
        </p:nvPicPr>
        <p:blipFill>
          <a:blip r:embed="rId1"/>
          <a:srcRect b="0" l="0" r="0" t="0"/>
          <a:stretch/>
        </p:blipFill>
        <p:spPr>
          <a:xfrm flipH="false" flipV="false"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hidden="false" id="8" name="Picture 8"/>
          <p:cNvPicPr preferRelativeResize="true"/>
          <p:nvPr isPhoto="false"/>
        </p:nvPicPr>
        <p:blipFill>
          <a:blip r:embed="rId2"/>
          <a:srcRect b="0" l="0" r="0" t="0"/>
          <a:stretch/>
        </p:blipFill>
        <p:spPr>
          <a:xfrm flipH="false" flipV="false"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hidden="false" id="10" name="Picture 10"/>
          <p:cNvPicPr preferRelativeResize="true"/>
          <p:nvPr isPhoto="false"/>
        </p:nvPicPr>
        <p:blipFill>
          <a:blip r:embed="rId3"/>
          <a:srcRect b="0" l="0" r="0" t="0"/>
          <a:stretch/>
        </p:blipFill>
        <p:spPr>
          <a:xfrm flipH="false" flipV="false" rot="0">
            <a:off x="13144500" y="-1714500"/>
            <a:ext cx="6858000" cy="6858000"/>
          </a:xfrm>
          <a:prstGeom prst="rect">
            <a:avLst/>
          </a:prstGeom>
        </p:spPr>
      </p:pic>
      <p:pic>
        <p:nvPicPr>
          <p:cNvPr hidden="false" id="12" name="Picture 12"/>
          <p:cNvPicPr preferRelativeResize="true"/>
          <p:nvPr isPhoto="false"/>
        </p:nvPicPr>
        <p:blipFill>
          <a:blip r:embed="rId4"/>
          <a:srcRect b="0" l="0" r="0" t="0"/>
          <a:stretch/>
        </p:blipFill>
        <p:spPr>
          <a:xfrm flipH="false" flipV="false" rot="0">
            <a:off x="-2095805" y="5905195"/>
            <a:ext cx="5715000" cy="5714999"/>
          </a:xfrm>
          <a:prstGeom prst="rect">
            <a:avLst/>
          </a:prstGeom>
        </p:spPr>
      </p:pic>
      <p:pic>
        <p:nvPicPr>
          <p:cNvPr hidden="false" id="14" name="Picture 14"/>
          <p:cNvPicPr preferRelativeResize="true"/>
          <p:nvPr isPhoto="false"/>
        </p:nvPicPr>
        <p:blipFill>
          <a:blip r:embed="rId5"/>
          <a:srcRect b="-400" l="0" r="0" t="-400"/>
          <a:stretch/>
        </p:blipFill>
        <p:spPr>
          <a:xfrm flipH="false" flipV="false" rot="0">
            <a:off x="0" y="0"/>
            <a:ext cx="18288000" cy="57606"/>
          </a:xfrm>
          <a:prstGeom prst="rect">
            <a:avLst/>
          </a:prstGeom>
        </p:spPr>
      </p:pic>
      <p:sp>
        <p:nvSpPr>
          <p:cNvPr hidden="false" id="15" name="Shape 15"/>
          <p:cNvSpPr txBox="false"/>
          <p:nvPr isPhoto="false"/>
        </p:nvSpPr>
        <p:spPr>
          <a:xfrm flipH="false" flipV="false" rot="0">
            <a:off x="1143000" y="8572500"/>
            <a:ext cx="9334195" cy="1238098"/>
          </a:xfrm>
          <a:prstGeom prst="roundRect">
            <a:avLst>
              <a:gd fmla="val 15907" name="adj"/>
            </a:avLst>
          </a:prstGeom>
          <a:solidFill>
            <a:srgbClr val="FFFFFF">
              <a:alpha val="4000"/>
            </a:srgbClr>
          </a:solidFill>
          <a:ln w="12700">
            <a:solidFill>
              <a:srgbClr val="4A9EFF">
                <a:alpha val="25000"/>
              </a:srgbClr>
            </a:solidFill>
            <a:prstDash val="solid"/>
          </a:ln>
        </p:spPr>
      </p:sp>
      <p:sp>
        <p:nvSpPr>
          <p:cNvPr hidden="false" id="16" name="Shape 16"/>
          <p:cNvSpPr txBox="false"/>
          <p:nvPr isPhoto="false"/>
        </p:nvSpPr>
        <p:spPr>
          <a:xfrm flipH="false" flipV="false" rot="0">
            <a:off x="1143000" y="857707"/>
            <a:ext cx="533095" cy="533095"/>
          </a:xfrm>
          <a:prstGeom prst="roundRect">
            <a:avLst>
              <a:gd fmla="val 49008" name="adj"/>
            </a:avLst>
          </a:prstGeom>
          <a:noFill/>
          <a:ln w="25400">
            <a:solidFill>
              <a:srgbClr val="4A9EFF"/>
            </a:solidFill>
            <a:prstDash val="solid"/>
          </a:ln>
        </p:spPr>
      </p:sp>
      <p:sp>
        <p:nvSpPr>
          <p:cNvPr hidden="false" id="17" name="Shape 17"/>
          <p:cNvSpPr txBox="true"/>
          <p:nvPr isPhoto="false"/>
        </p:nvSpPr>
        <p:spPr>
          <a:xfrm flipH="false" flipV="false" rot="0">
            <a:off x="1143000" y="857707"/>
            <a:ext cx="534010" cy="53400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pc="-72" sz="18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СПб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b="true" spc="-72" sz="18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ГУТ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8" name="Shape 18"/>
          <p:cNvSpPr txBox="true"/>
          <p:nvPr isPhoto="false"/>
        </p:nvSpPr>
        <p:spPr>
          <a:xfrm flipH="false" flipV="false" rot="0">
            <a:off x="1848001" y="895198"/>
            <a:ext cx="5410505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54" sz="1300">
                <a:solidFill>
                  <a:srgbClr val="DDE7F5"/>
                </a:solidFill>
                <a:latin typeface="Manrope"/>
                <a:ea typeface="Manrope"/>
                <a:cs typeface="Manrope"/>
              </a:rPr>
              <a:t>САНКТ-ПЕТЕРБУРГСКИЙ ГОСУДАРСТВЕННЫЙ УНИВЕРСИТЕТ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9" name="Shape 19"/>
          <p:cNvSpPr txBox="true"/>
          <p:nvPr isPhoto="false"/>
        </p:nvSpPr>
        <p:spPr>
          <a:xfrm flipH="false" flipV="false" rot="0">
            <a:off x="1848001" y="1123798"/>
            <a:ext cx="5410505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54" sz="1300">
                <a:solidFill>
                  <a:srgbClr val="DDE7F5"/>
                </a:solidFill>
                <a:latin typeface="Manrope"/>
                <a:ea typeface="Manrope"/>
                <a:cs typeface="Manrope"/>
              </a:rPr>
              <a:t>ТЕЛЕКОММУНИКАЦИЙ им. проф. М.А. БОНЧ-БРУЕВИЧА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" name="Shape 20"/>
          <p:cNvSpPr txBox="false"/>
          <p:nvPr isPhoto="false"/>
        </p:nvSpPr>
        <p:spPr>
          <a:xfrm flipH="false" flipV="false" rot="0">
            <a:off x="1143000" y="2667305"/>
            <a:ext cx="3504895" cy="371245"/>
          </a:xfrm>
          <a:prstGeom prst="roundRect">
            <a:avLst>
              <a:gd fmla="val 246306" name="adj"/>
            </a:avLst>
          </a:prstGeom>
          <a:solidFill>
            <a:srgbClr val="4A9EFF">
              <a:alpha val="15000"/>
            </a:srgbClr>
          </a:solidFill>
          <a:ln w="12700">
            <a:solidFill>
              <a:srgbClr val="4A9EFF">
                <a:alpha val="40000"/>
              </a:srgbClr>
            </a:solidFill>
            <a:prstDash val="solid"/>
          </a:ln>
        </p:spPr>
      </p:sp>
      <p:sp>
        <p:nvSpPr>
          <p:cNvPr hidden="false" id="21" name="Shape 21"/>
          <p:cNvSpPr txBox="false"/>
          <p:nvPr isPhoto="false"/>
        </p:nvSpPr>
        <p:spPr>
          <a:xfrm flipH="false" flipV="false" rot="0">
            <a:off x="1143000" y="2667305"/>
            <a:ext cx="3505810" cy="37216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76200" lIns="177800" rIns="177800" tIns="76200" wrap="square"/>
          <a:p>
            <a:pPr algn="ctr" indent="0" marL="0"/>
            <a:r>
              <a:rPr b="true" spc="180" sz="11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КУРС · ПРОГРАММНАЯ ИНЖЕНЕРИЯ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2" name="Shape 22"/>
          <p:cNvSpPr txBox="false"/>
          <p:nvPr isPhoto="false"/>
        </p:nvSpPr>
        <p:spPr>
          <a:xfrm flipH="false" flipV="false" rot="0">
            <a:off x="4754880" y="2667305"/>
            <a:ext cx="2523744" cy="371245"/>
          </a:xfrm>
          <a:prstGeom prst="roundRect">
            <a:avLst>
              <a:gd fmla="val 246306" name="adj"/>
            </a:avLst>
          </a:prstGeom>
          <a:solidFill>
            <a:srgbClr val="F0B429">
              <a:alpha val="15000"/>
            </a:srgbClr>
          </a:solidFill>
          <a:ln w="12700">
            <a:solidFill>
              <a:srgbClr val="F0B429">
                <a:alpha val="40000"/>
              </a:srgbClr>
            </a:solidFill>
            <a:prstDash val="solid"/>
          </a:ln>
        </p:spPr>
      </p:sp>
      <p:sp>
        <p:nvSpPr>
          <p:cNvPr hidden="false" id="23" name="Shape 23"/>
          <p:cNvSpPr txBox="false"/>
          <p:nvPr isPhoto="false"/>
        </p:nvSpPr>
        <p:spPr>
          <a:xfrm flipH="false" flipV="false" rot="0">
            <a:off x="4754880" y="2667305"/>
            <a:ext cx="2524658" cy="37216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76200" lIns="177800" rIns="177800" tIns="76200" wrap="square"/>
          <a:p>
            <a:pPr algn="ctr" indent="0" marL="0"/>
            <a:r>
              <a:rPr b="true" spc="180" sz="11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ЛЕКЦИЯ № 1 · 90 МИНУТ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" name="Shape 24"/>
          <p:cNvSpPr txBox="true"/>
          <p:nvPr isPhoto="false"/>
        </p:nvSpPr>
        <p:spPr>
          <a:xfrm flipH="false" flipV="false" rot="0">
            <a:off x="1143000" y="3381451"/>
            <a:ext cx="14287500" cy="26197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132" sz="66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 Основы теории</a:t>
            </a:r>
            <a:endParaRPr sz="6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pc="-132" sz="66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алгоритмов</a:t>
            </a:r>
            <a:r>
              <a:rPr b="true" spc="-132" sz="66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 и математические</a:t>
            </a:r>
            <a:endParaRPr sz="6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pc="-132" sz="66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 формализмы вычислений </a:t>
            </a:r>
            <a:endParaRPr sz="6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6" name="Picture 26"/>
          <p:cNvPicPr preferRelativeResize="true"/>
          <p:nvPr isPhoto="false"/>
        </p:nvPicPr>
        <p:blipFill>
          <a:blip r:embed="rId6"/>
          <a:srcRect b="0" l="-68" r="-68" t="0"/>
          <a:stretch/>
        </p:blipFill>
        <p:spPr>
          <a:xfrm flipH="false" flipV="false" rot="0">
            <a:off x="1143000" y="7048195"/>
            <a:ext cx="1333195" cy="47549"/>
          </a:xfrm>
          <a:prstGeom prst="rect">
            <a:avLst/>
          </a:prstGeom>
        </p:spPr>
      </p:pic>
      <p:sp>
        <p:nvSpPr>
          <p:cNvPr hidden="false" id="27" name="Shape 27"/>
          <p:cNvSpPr txBox="true"/>
          <p:nvPr isPhoto="false"/>
        </p:nvSpPr>
        <p:spPr>
          <a:xfrm flipH="false" flipV="false" rot="0">
            <a:off x="1143000" y="7334402"/>
            <a:ext cx="13335609" cy="6858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800">
                <a:solidFill>
                  <a:srgbClr val="A8BCD9"/>
                </a:solidFill>
                <a:latin typeface="Inter"/>
                <a:ea typeface="Inter"/>
                <a:cs typeface="Inter"/>
              </a:rPr>
              <a:t> Обзорная лекция для студентов 1–2 курса направления «Программная инженерия».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800">
                <a:solidFill>
                  <a:srgbClr val="A8BCD9"/>
                </a:solidFill>
                <a:latin typeface="Inter"/>
                <a:ea typeface="Inter"/>
                <a:cs typeface="Inter"/>
              </a:rPr>
              <a:t> Главы 3–4 учебного пособия.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8" name="Shape 28"/>
          <p:cNvSpPr txBox="true"/>
          <p:nvPr isPhoto="false"/>
        </p:nvSpPr>
        <p:spPr>
          <a:xfrm flipH="false" flipV="false" rot="0">
            <a:off x="1429207" y="8744407"/>
            <a:ext cx="876361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7" sz="10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ИСТОЧНИК · УЧЕБНОЕ ПОСОБИЕ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9" name="Shape 29"/>
          <p:cNvSpPr txBox="true"/>
          <p:nvPr isPhoto="false"/>
        </p:nvSpPr>
        <p:spPr>
          <a:xfrm flipH="false" flipV="false" rot="0">
            <a:off x="1429207" y="9001354"/>
            <a:ext cx="8763610" cy="5623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FFFFFF"/>
                </a:solidFill>
                <a:latin typeface="Inter"/>
                <a:ea typeface="Inter"/>
                <a:cs typeface="Inter"/>
              </a:rPr>
              <a:t> М. А. Бирюков, Т. В. Ермакова, А. И. Попов · </a:t>
            </a:r>
            <a:r>
              <a:rPr sz="1500">
                <a:solidFill>
                  <a:srgbClr val="A8BCD9"/>
                </a:solidFill>
                <a:latin typeface="Inter"/>
                <a:ea typeface="Inter"/>
                <a:cs typeface="Inter"/>
              </a:rPr>
              <a:t>«Алгоритмические основы программной инженерии»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0" name="Shape 30"/>
          <p:cNvSpPr txBox="true"/>
          <p:nvPr isPhoto="false"/>
        </p:nvSpPr>
        <p:spPr>
          <a:xfrm flipH="false" flipV="false" rot="0">
            <a:off x="1429207" y="9618574"/>
            <a:ext cx="8763610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7C92B5"/>
                </a:solidFill>
                <a:latin typeface="Inter"/>
                <a:ea typeface="Inter"/>
                <a:cs typeface="Inter"/>
              </a:rPr>
              <a:t>СПбГУТ им. проф. М. А. Бонч-Бруевича · Санкт-Петербург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" name="Shape 31"/>
          <p:cNvSpPr txBox="true"/>
          <p:nvPr isPhoto="false"/>
        </p:nvSpPr>
        <p:spPr>
          <a:xfrm flipH="false" flipV="false" rot="0">
            <a:off x="15620695" y="8762695"/>
            <a:ext cx="1905609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pc="105" sz="1000">
                <a:solidFill>
                  <a:srgbClr val="7C92B5"/>
                </a:solidFill>
                <a:latin typeface="JetBrains Mono"/>
                <a:ea typeface="JetBrains Mono"/>
                <a:cs typeface="JetBrains Mono"/>
              </a:rPr>
              <a:t>2026 · СЕМЕСТР I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2" name="Shape 32"/>
          <p:cNvSpPr txBox="true"/>
          <p:nvPr isPhoto="false"/>
        </p:nvSpPr>
        <p:spPr>
          <a:xfrm flipH="false" flipV="false" rot="0">
            <a:off x="15105887" y="8973007"/>
            <a:ext cx="2420416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b="true" sz="48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01</a:t>
            </a:r>
            <a:r>
              <a:rPr b="true" sz="4800">
                <a:solidFill>
                  <a:srgbClr val="3A4D6F"/>
                </a:solidFill>
                <a:latin typeface="Manrope"/>
                <a:ea typeface="Manrope"/>
                <a:cs typeface="Manrope"/>
              </a:rPr>
              <a:t>/26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33" name="GroupShape 3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4" name="Shape 34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5" name="Shape 35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37" name="Picture 37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38" name="Shape 38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39" name="Shape 39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40" name="Shape 40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1" name="Shape 41"/>
          <p:cNvSpPr txBox="true"/>
          <p:nvPr isPhoto="false"/>
        </p:nvSpPr>
        <p:spPr>
          <a:xfrm flipH="false" flipV="false" rot="0">
            <a:off x="2667305" y="9982505"/>
            <a:ext cx="2937053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Программная инженерия · Лекция №1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" name="Shape 42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02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3" name="Shape 43"/>
          <p:cNvSpPr txBox="false"/>
          <p:nvPr isPhoto="false"/>
        </p:nvSpPr>
        <p:spPr>
          <a:xfrm flipH="false" flipV="false" rot="0">
            <a:off x="761695" y="2714854"/>
            <a:ext cx="16763695" cy="1238098"/>
          </a:xfrm>
          <a:prstGeom prst="roundRect">
            <a:avLst>
              <a:gd fmla="val 11362" name="adj"/>
            </a:avLst>
          </a:prstGeom>
          <a:solidFill>
            <a:srgbClr val="FFFFFF"/>
          </a:solidFill>
          <a:ln w="12700">
            <a:solidFill>
              <a:srgbClr val="D7DEE9"/>
            </a:solidFill>
            <a:prstDash val="solid"/>
          </a:ln>
        </p:spPr>
      </p:sp>
      <p:sp>
        <p:nvSpPr>
          <p:cNvPr hidden="false" id="44" name="Shape 44"/>
          <p:cNvSpPr txBox="false"/>
          <p:nvPr isPhoto="false"/>
        </p:nvSpPr>
        <p:spPr>
          <a:xfrm flipH="false" flipV="false" rot="0">
            <a:off x="761695" y="2714854"/>
            <a:ext cx="57606" cy="1238098"/>
          </a:xfrm>
          <a:prstGeom prst="roundRect">
            <a:avLst>
              <a:gd fmla="val 244201" name="adj"/>
            </a:avLst>
          </a:prstGeom>
          <a:solidFill>
            <a:srgbClr val="2E6FD9"/>
          </a:solidFill>
          <a:ln w="12700">
            <a:solidFill>
              <a:srgbClr val="2E6FD9">
                <a:alpha val="0"/>
              </a:srgbClr>
            </a:solidFill>
            <a:prstDash val="solid"/>
          </a:ln>
        </p:spPr>
      </p:sp>
      <p:sp>
        <p:nvSpPr>
          <p:cNvPr hidden="false" id="45" name="Shape 45"/>
          <p:cNvSpPr txBox="false"/>
          <p:nvPr isPhoto="false"/>
        </p:nvSpPr>
        <p:spPr>
          <a:xfrm flipH="false" flipV="false" rot="0">
            <a:off x="761695" y="4143146"/>
            <a:ext cx="16763695" cy="1238098"/>
          </a:xfrm>
          <a:prstGeom prst="roundRect">
            <a:avLst>
              <a:gd fmla="val 11362" name="adj"/>
            </a:avLst>
          </a:prstGeom>
          <a:solidFill>
            <a:srgbClr val="FFFFFF"/>
          </a:solidFill>
          <a:ln w="12700">
            <a:solidFill>
              <a:srgbClr val="D7DEE9"/>
            </a:solidFill>
            <a:prstDash val="solid"/>
          </a:ln>
        </p:spPr>
      </p:sp>
      <p:sp>
        <p:nvSpPr>
          <p:cNvPr hidden="false" id="46" name="Shape 46"/>
          <p:cNvSpPr txBox="false"/>
          <p:nvPr isPhoto="false"/>
        </p:nvSpPr>
        <p:spPr>
          <a:xfrm flipH="false" flipV="false" rot="0">
            <a:off x="761695" y="4143146"/>
            <a:ext cx="57606" cy="1238098"/>
          </a:xfrm>
          <a:prstGeom prst="roundRect">
            <a:avLst>
              <a:gd fmla="val 244201" name="adj"/>
            </a:avLst>
          </a:prstGeom>
          <a:solidFill>
            <a:srgbClr val="00B8D9"/>
          </a:solidFill>
          <a:ln w="12700">
            <a:solidFill>
              <a:srgbClr val="00B8D9">
                <a:alpha val="0"/>
              </a:srgbClr>
            </a:solidFill>
            <a:prstDash val="solid"/>
          </a:ln>
        </p:spPr>
      </p:sp>
      <p:sp>
        <p:nvSpPr>
          <p:cNvPr hidden="false" id="47" name="Shape 47"/>
          <p:cNvSpPr txBox="false"/>
          <p:nvPr isPhoto="false"/>
        </p:nvSpPr>
        <p:spPr>
          <a:xfrm flipH="false" flipV="false" rot="0">
            <a:off x="761695" y="5572354"/>
            <a:ext cx="16763695" cy="1238097"/>
          </a:xfrm>
          <a:prstGeom prst="roundRect">
            <a:avLst>
              <a:gd fmla="val 11362" name="adj"/>
            </a:avLst>
          </a:prstGeom>
          <a:solidFill>
            <a:srgbClr val="FFFFFF"/>
          </a:solidFill>
          <a:ln w="12700">
            <a:solidFill>
              <a:srgbClr val="D7DEE9"/>
            </a:solidFill>
            <a:prstDash val="solid"/>
          </a:ln>
        </p:spPr>
      </p:sp>
      <p:sp>
        <p:nvSpPr>
          <p:cNvPr hidden="false" id="48" name="Shape 48"/>
          <p:cNvSpPr txBox="false"/>
          <p:nvPr isPhoto="false"/>
        </p:nvSpPr>
        <p:spPr>
          <a:xfrm flipH="false" flipV="false" rot="0">
            <a:off x="761695" y="5572354"/>
            <a:ext cx="57606" cy="1238097"/>
          </a:xfrm>
          <a:prstGeom prst="roundRect">
            <a:avLst>
              <a:gd fmla="val 244201" name="adj"/>
            </a:avLst>
          </a:prstGeom>
          <a:solidFill>
            <a:srgbClr val="4A9EFF"/>
          </a:solidFill>
          <a:ln w="12700">
            <a:solidFill>
              <a:srgbClr val="4A9EFF">
                <a:alpha val="0"/>
              </a:srgbClr>
            </a:solidFill>
            <a:prstDash val="solid"/>
          </a:ln>
        </p:spPr>
      </p:sp>
      <p:sp>
        <p:nvSpPr>
          <p:cNvPr hidden="false" id="49" name="Shape 49"/>
          <p:cNvSpPr txBox="false"/>
          <p:nvPr isPhoto="false"/>
        </p:nvSpPr>
        <p:spPr>
          <a:xfrm flipH="false" flipV="false" rot="0">
            <a:off x="761695" y="7000646"/>
            <a:ext cx="8238743" cy="1238098"/>
          </a:xfrm>
          <a:prstGeom prst="roundRect">
            <a:avLst>
              <a:gd fmla="val 11362" name="adj"/>
            </a:avLst>
          </a:prstGeom>
          <a:solidFill>
            <a:srgbClr val="F5F8FC"/>
          </a:solidFill>
          <a:ln w="12700">
            <a:solidFill>
              <a:srgbClr val="D7DEE9"/>
            </a:solidFill>
            <a:prstDash val="solid"/>
          </a:ln>
        </p:spPr>
      </p:sp>
      <p:sp>
        <p:nvSpPr>
          <p:cNvPr hidden="false" id="50" name="Shape 50"/>
          <p:cNvSpPr txBox="false"/>
          <p:nvPr isPhoto="false"/>
        </p:nvSpPr>
        <p:spPr>
          <a:xfrm flipH="false" flipV="false" rot="0">
            <a:off x="761695" y="7000646"/>
            <a:ext cx="57606" cy="1238098"/>
          </a:xfrm>
          <a:prstGeom prst="roundRect">
            <a:avLst>
              <a:gd fmla="val 244201" name="adj"/>
            </a:avLst>
          </a:prstGeom>
          <a:solidFill>
            <a:srgbClr val="0A1F44"/>
          </a:solidFill>
          <a:ln w="12700">
            <a:solidFill>
              <a:srgbClr val="0A1F44">
                <a:alpha val="0"/>
              </a:srgbClr>
            </a:solidFill>
            <a:prstDash val="solid"/>
          </a:ln>
        </p:spPr>
      </p:sp>
      <p:sp>
        <p:nvSpPr>
          <p:cNvPr hidden="false" id="51" name="Shape 51"/>
          <p:cNvSpPr txBox="false"/>
          <p:nvPr isPhoto="false"/>
        </p:nvSpPr>
        <p:spPr>
          <a:xfrm flipH="false" flipV="false" rot="0">
            <a:off x="9286646" y="7000646"/>
            <a:ext cx="8238743" cy="1238098"/>
          </a:xfrm>
          <a:prstGeom prst="roundRect">
            <a:avLst>
              <a:gd fmla="val 11362" name="adj"/>
            </a:avLst>
          </a:prstGeom>
          <a:solidFill>
            <a:srgbClr val="F5F8FC"/>
          </a:solidFill>
          <a:ln w="12700">
            <a:solidFill>
              <a:srgbClr val="D7DEE9"/>
            </a:solidFill>
            <a:prstDash val="solid"/>
          </a:ln>
        </p:spPr>
      </p:sp>
      <p:sp>
        <p:nvSpPr>
          <p:cNvPr hidden="false" id="52" name="Shape 52"/>
          <p:cNvSpPr txBox="false"/>
          <p:nvPr isPhoto="false"/>
        </p:nvSpPr>
        <p:spPr>
          <a:xfrm flipH="false" flipV="false" rot="0">
            <a:off x="9286646" y="7000646"/>
            <a:ext cx="57607" cy="1238098"/>
          </a:xfrm>
          <a:prstGeom prst="roundRect">
            <a:avLst>
              <a:gd fmla="val 244201" name="adj"/>
            </a:avLst>
          </a:prstGeom>
          <a:solidFill>
            <a:srgbClr val="F0B429"/>
          </a:solidFill>
          <a:ln w="12700">
            <a:solidFill>
              <a:srgbClr val="F0B429">
                <a:alpha val="0"/>
              </a:srgbClr>
            </a:solidFill>
            <a:prstDash val="solid"/>
          </a:ln>
        </p:spPr>
      </p:sp>
      <p:pic>
        <p:nvPicPr>
          <p:cNvPr hidden="false" id="54" name="Picture 54"/>
          <p:cNvPicPr preferRelativeResize="true"/>
          <p:nvPr isPhoto="false"/>
        </p:nvPicPr>
        <p:blipFill>
          <a:blip r:embed="rId2"/>
          <a:srcRect b="-8" l="0" r="0" t="-8"/>
          <a:stretch/>
        </p:blipFill>
        <p:spPr>
          <a:xfrm flipH="false" flipV="false" rot="0">
            <a:off x="761695" y="8572500"/>
            <a:ext cx="16763695" cy="1047901"/>
          </a:xfrm>
          <a:prstGeom prst="rect">
            <a:avLst/>
          </a:prstGeom>
        </p:spPr>
      </p:pic>
      <p:sp>
        <p:nvSpPr>
          <p:cNvPr hidden="false" id="55" name="Shape 55"/>
          <p:cNvSpPr txBox="true"/>
          <p:nvPr isPhoto="false"/>
        </p:nvSpPr>
        <p:spPr>
          <a:xfrm flipH="false" flipV="false" rot="0">
            <a:off x="761695" y="761695"/>
            <a:ext cx="822960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План занятия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6" name="Shape 56"/>
          <p:cNvSpPr txBox="true"/>
          <p:nvPr isPhoto="false"/>
        </p:nvSpPr>
        <p:spPr>
          <a:xfrm flipH="false" flipV="false" rot="0">
            <a:off x="761695" y="1123798"/>
            <a:ext cx="9493301" cy="6766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8" sz="4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Маршрут лекции · 90 минут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58" name="Picture 58"/>
          <p:cNvPicPr preferRelativeResize="true"/>
          <p:nvPr isPhoto="false"/>
        </p:nvPicPr>
        <p:blipFill>
          <a:blip r:embed="rId3"/>
          <a:srcRect b="0" l="-80" r="-80" t="0"/>
          <a:stretch/>
        </p:blipFill>
        <p:spPr>
          <a:xfrm flipH="false" flipV="false" rot="0">
            <a:off x="761695" y="2190902"/>
            <a:ext cx="1143000" cy="47549"/>
          </a:xfrm>
          <a:prstGeom prst="rect">
            <a:avLst/>
          </a:prstGeom>
        </p:spPr>
      </p:pic>
      <p:sp>
        <p:nvSpPr>
          <p:cNvPr hidden="false" id="59" name="Shape 59"/>
          <p:cNvSpPr txBox="false"/>
          <p:nvPr isPhoto="false"/>
        </p:nvSpPr>
        <p:spPr>
          <a:xfrm flipH="false" flipV="false" rot="0">
            <a:off x="14802307" y="1057046"/>
            <a:ext cx="95098" cy="95097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0" name="Shape 60"/>
          <p:cNvSpPr txBox="true"/>
          <p:nvPr isPhoto="false"/>
        </p:nvSpPr>
        <p:spPr>
          <a:xfrm flipH="false" flipV="false" rot="0">
            <a:off x="14992502" y="990295"/>
            <a:ext cx="314005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3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ВСЕГО · 90 МИН · 2 АК.ЧАСА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1" name="Shape 61"/>
          <p:cNvSpPr txBox="false"/>
          <p:nvPr isPhoto="false"/>
        </p:nvSpPr>
        <p:spPr>
          <a:xfrm flipH="false" flipV="false" rot="0">
            <a:off x="14573707" y="857707"/>
            <a:ext cx="3286354" cy="495605"/>
          </a:xfrm>
          <a:prstGeom prst="roundRect">
            <a:avLst>
              <a:gd fmla="val 184502" name="adj"/>
            </a:avLst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2" name="Shape 62"/>
          <p:cNvSpPr txBox="true"/>
          <p:nvPr isPhoto="false"/>
        </p:nvSpPr>
        <p:spPr>
          <a:xfrm flipH="false" flipV="false" rot="0">
            <a:off x="1143000" y="2905049"/>
            <a:ext cx="1143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7" sz="10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РАЗДЕЛ I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3" name="Shape 63"/>
          <p:cNvSpPr txBox="true"/>
          <p:nvPr isPhoto="false"/>
        </p:nvSpPr>
        <p:spPr>
          <a:xfrm flipH="false" flipV="false" rot="0">
            <a:off x="1143000" y="3086100"/>
            <a:ext cx="1143000" cy="6858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54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01</a:t>
            </a:r>
            <a:endParaRPr sz="5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4" name="Shape 64"/>
          <p:cNvSpPr txBox="true"/>
          <p:nvPr isPhoto="false"/>
        </p:nvSpPr>
        <p:spPr>
          <a:xfrm flipH="false" flipV="false" rot="0">
            <a:off x="2667305" y="2905049"/>
            <a:ext cx="10478109" cy="3913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Основы теории алгоритмов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5" name="Shape 65"/>
          <p:cNvSpPr txBox="true"/>
          <p:nvPr isPhoto="false"/>
        </p:nvSpPr>
        <p:spPr>
          <a:xfrm flipH="false" flipV="false" rot="0">
            <a:off x="2667305" y="3390595"/>
            <a:ext cx="11018520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5A6B85"/>
                </a:solidFill>
                <a:latin typeface="Inter"/>
                <a:ea typeface="Inter"/>
                <a:cs typeface="Inter"/>
              </a:rPr>
              <a:t>Определение и свойства · виды и формы представления · алгоритм Евклида · определения Колмогорова и Маркова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6" name="Shape 66"/>
          <p:cNvSpPr txBox="true"/>
          <p:nvPr isPhoto="false"/>
        </p:nvSpPr>
        <p:spPr>
          <a:xfrm flipH="false" flipV="false" rot="0">
            <a:off x="15430500" y="3095244"/>
            <a:ext cx="1905610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b="true" sz="36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40</a:t>
            </a:r>
            <a:r>
              <a:rPr b="true" sz="18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 мин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7" name="Shape 67"/>
          <p:cNvSpPr txBox="true"/>
          <p:nvPr isPhoto="false"/>
        </p:nvSpPr>
        <p:spPr>
          <a:xfrm flipH="false" flipV="false" rot="0">
            <a:off x="15430500" y="3610051"/>
            <a:ext cx="19056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pc="78" sz="9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00:00 → 00:40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8" name="Shape 68"/>
          <p:cNvSpPr txBox="true"/>
          <p:nvPr isPhoto="false"/>
        </p:nvSpPr>
        <p:spPr>
          <a:xfrm flipH="false" flipV="false" rot="0">
            <a:off x="1143000" y="4334256"/>
            <a:ext cx="1143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7" sz="10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РАЗДЕЛ II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9" name="Shape 69"/>
          <p:cNvSpPr txBox="true"/>
          <p:nvPr isPhoto="false"/>
        </p:nvSpPr>
        <p:spPr>
          <a:xfrm flipH="false" flipV="false" rot="0">
            <a:off x="1143000" y="4515307"/>
            <a:ext cx="1143000" cy="6858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5400">
                <a:solidFill>
                  <a:srgbClr val="00B8D9"/>
                </a:solidFill>
                <a:latin typeface="Manrope"/>
                <a:ea typeface="Manrope"/>
                <a:cs typeface="Manrope"/>
              </a:rPr>
              <a:t>02</a:t>
            </a:r>
            <a:endParaRPr sz="5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" name="Shape 70"/>
          <p:cNvSpPr txBox="true"/>
          <p:nvPr isPhoto="false"/>
        </p:nvSpPr>
        <p:spPr>
          <a:xfrm flipH="false" flipV="false" rot="0">
            <a:off x="2667305" y="4334256"/>
            <a:ext cx="10478109" cy="3913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Алгоритмически неразрешимые задачи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" name="Shape 71"/>
          <p:cNvSpPr txBox="true"/>
          <p:nvPr isPhoto="false"/>
        </p:nvSpPr>
        <p:spPr>
          <a:xfrm flipH="false" flipV="false" rot="0">
            <a:off x="2667305" y="4819802"/>
            <a:ext cx="10478109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5A6B85"/>
                </a:solidFill>
                <a:latin typeface="Inter"/>
                <a:ea typeface="Inter"/>
                <a:cs typeface="Inter"/>
              </a:rPr>
              <a:t>Проблема останова · теоремы Гёделя · 10-я проблема Гильберта · проблема Поста · совершенные числа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2" name="Shape 72"/>
          <p:cNvSpPr txBox="true"/>
          <p:nvPr isPhoto="false"/>
        </p:nvSpPr>
        <p:spPr>
          <a:xfrm flipH="false" flipV="false" rot="0">
            <a:off x="15430500" y="4524451"/>
            <a:ext cx="1905610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b="true" sz="36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25</a:t>
            </a:r>
            <a:r>
              <a:rPr b="true" sz="18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 мин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3" name="Shape 73"/>
          <p:cNvSpPr txBox="true"/>
          <p:nvPr isPhoto="false"/>
        </p:nvSpPr>
        <p:spPr>
          <a:xfrm flipH="false" flipV="false" rot="0">
            <a:off x="15430500" y="5038344"/>
            <a:ext cx="19056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pc="78" sz="9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00:40 → 01:05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4" name="Shape 74"/>
          <p:cNvSpPr txBox="true"/>
          <p:nvPr isPhoto="false"/>
        </p:nvSpPr>
        <p:spPr>
          <a:xfrm flipH="false" flipV="false" rot="0">
            <a:off x="1143000" y="5762549"/>
            <a:ext cx="1143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7" sz="10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РАЗДЕЛ III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5" name="Shape 75"/>
          <p:cNvSpPr txBox="true"/>
          <p:nvPr isPhoto="false"/>
        </p:nvSpPr>
        <p:spPr>
          <a:xfrm flipH="false" flipV="false" rot="0">
            <a:off x="1143000" y="5943600"/>
            <a:ext cx="1143000" cy="6858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54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03</a:t>
            </a:r>
            <a:endParaRPr sz="5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" name="Shape 76"/>
          <p:cNvSpPr txBox="true"/>
          <p:nvPr isPhoto="false"/>
        </p:nvSpPr>
        <p:spPr>
          <a:xfrm flipH="false" flipV="false" rot="0">
            <a:off x="2667305" y="5762549"/>
            <a:ext cx="10478109" cy="3913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Математические формализмы вычислений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" name="Shape 77"/>
          <p:cNvSpPr txBox="true"/>
          <p:nvPr isPhoto="false"/>
        </p:nvSpPr>
        <p:spPr>
          <a:xfrm flipH="false" flipV="false" rot="0">
            <a:off x="2667305" y="6248095"/>
            <a:ext cx="10478109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5A6B85"/>
                </a:solidFill>
                <a:latin typeface="Inter"/>
                <a:ea typeface="Inter"/>
                <a:cs typeface="Inter"/>
              </a:rPr>
              <a:t>Парадигмы программирования · эквивалентные модели · тезис Чёрча–Тьюринга · асимптотический анализ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8" name="Shape 78"/>
          <p:cNvSpPr txBox="true"/>
          <p:nvPr isPhoto="false"/>
        </p:nvSpPr>
        <p:spPr>
          <a:xfrm flipH="false" flipV="false" rot="0">
            <a:off x="15430500" y="5952744"/>
            <a:ext cx="1905610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b="true" sz="36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20</a:t>
            </a:r>
            <a:r>
              <a:rPr b="true" sz="18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 мин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9" name="Shape 79"/>
          <p:cNvSpPr txBox="true"/>
          <p:nvPr isPhoto="false"/>
        </p:nvSpPr>
        <p:spPr>
          <a:xfrm flipH="false" flipV="false" rot="0">
            <a:off x="15430500" y="6467551"/>
            <a:ext cx="19056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pc="78" sz="9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01:05 → 01:25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0" name="Shape 80"/>
          <p:cNvSpPr txBox="true"/>
          <p:nvPr isPhoto="false"/>
        </p:nvSpPr>
        <p:spPr>
          <a:xfrm flipH="false" flipV="false" rot="0">
            <a:off x="1143000" y="7191756"/>
            <a:ext cx="51435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7" sz="10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ЗАВЕРШЕНИЕ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1" name="Shape 81"/>
          <p:cNvSpPr txBox="true"/>
          <p:nvPr isPhoto="false"/>
        </p:nvSpPr>
        <p:spPr>
          <a:xfrm flipH="false" flipV="false" rot="0">
            <a:off x="1143000" y="7448702"/>
            <a:ext cx="5143500" cy="3429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9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Заключение и ключевые выводы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2" name="Shape 82"/>
          <p:cNvSpPr txBox="true"/>
          <p:nvPr isPhoto="false"/>
        </p:nvSpPr>
        <p:spPr>
          <a:xfrm flipH="false" flipV="false" rot="0">
            <a:off x="7429500" y="7381951"/>
            <a:ext cx="1524305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b="true" sz="30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5</a:t>
            </a:r>
            <a:r>
              <a:rPr b="true" sz="16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 мин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3" name="Shape 83"/>
          <p:cNvSpPr txBox="true"/>
          <p:nvPr isPhoto="false"/>
        </p:nvSpPr>
        <p:spPr>
          <a:xfrm flipH="false" flipV="false" rot="0">
            <a:off x="9667951" y="7191756"/>
            <a:ext cx="51435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7" sz="10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САМОПРОВЕРКА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4" name="Shape 84"/>
          <p:cNvSpPr txBox="true"/>
          <p:nvPr isPhoto="false"/>
        </p:nvSpPr>
        <p:spPr>
          <a:xfrm flipH="false" flipV="false" rot="0">
            <a:off x="9667951" y="7448702"/>
            <a:ext cx="5143500" cy="3429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9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Контрольные вопросы и литература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5" name="Shape 85"/>
          <p:cNvSpPr txBox="true"/>
          <p:nvPr isPhoto="false"/>
        </p:nvSpPr>
        <p:spPr>
          <a:xfrm flipH="false" flipV="false" rot="0">
            <a:off x="15906902" y="7381951"/>
            <a:ext cx="1524305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b="true" sz="30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~5</a:t>
            </a:r>
            <a:r>
              <a:rPr b="true" sz="16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 мин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" name="Shape 86"/>
          <p:cNvSpPr txBox="true"/>
          <p:nvPr isPhoto="false"/>
        </p:nvSpPr>
        <p:spPr>
          <a:xfrm flipH="false" flipV="false" rot="0">
            <a:off x="1143000" y="8762695"/>
            <a:ext cx="16002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7" sz="10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РЕЗУЛЬТАТЫ ОБУЧЕНИЯ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7" name="Shape 87"/>
          <p:cNvSpPr txBox="true"/>
          <p:nvPr isPhoto="false"/>
        </p:nvSpPr>
        <p:spPr>
          <a:xfrm flipH="false" flipV="false" rot="0">
            <a:off x="1143000" y="9020556"/>
            <a:ext cx="16687800" cy="2670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FFFFFF"/>
                </a:solidFill>
                <a:latin typeface="Inter"/>
                <a:ea typeface="Inter"/>
                <a:cs typeface="Inter"/>
              </a:rPr>
              <a:t>Понимать определение и свойства алгоритма · различать вычислительные модели · знать границы вычислимости · оценивать сложность с помощью O-нотации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3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88" name="GroupShape 8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9" name="Shape 89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91" name="Picture 91"/>
          <p:cNvPicPr preferRelativeResize="true"/>
          <p:nvPr isPhoto="false"/>
        </p:nvPicPr>
        <p:blipFill>
          <a:blip r:embed="rId1"/>
          <a:srcRect b="0" l="0" r="0" t="0"/>
          <a:stretch/>
        </p:blipFill>
        <p:spPr>
          <a:xfrm flipH="false" flipV="false"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hidden="false" id="93" name="Picture 93"/>
          <p:cNvPicPr preferRelativeResize="true"/>
          <p:nvPr isPhoto="false"/>
        </p:nvPicPr>
        <p:blipFill>
          <a:blip r:embed="rId2"/>
          <a:srcRect b="0" l="0" r="0" t="0"/>
          <a:stretch/>
        </p:blipFill>
        <p:spPr>
          <a:xfrm flipH="false" flipV="false"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hidden="false" id="95" name="Picture 95"/>
          <p:cNvPicPr preferRelativeResize="true"/>
          <p:nvPr isPhoto="false"/>
        </p:nvPicPr>
        <p:blipFill>
          <a:blip r:embed="rId3"/>
          <a:srcRect b="0" l="0" r="0" t="0"/>
          <a:stretch/>
        </p:blipFill>
        <p:spPr>
          <a:xfrm flipH="false" flipV="false" rot="0">
            <a:off x="12382805" y="-952805"/>
            <a:ext cx="6667804" cy="6667804"/>
          </a:xfrm>
          <a:prstGeom prst="rect">
            <a:avLst/>
          </a:prstGeom>
        </p:spPr>
      </p:pic>
      <p:pic>
        <p:nvPicPr>
          <p:cNvPr hidden="false" id="97" name="Picture 97"/>
          <p:cNvPicPr preferRelativeResize="true"/>
          <p:nvPr isPhoto="false"/>
        </p:nvPicPr>
        <p:blipFill>
          <a:blip r:embed="rId4"/>
          <a:srcRect b="0" l="-397" r="-397" t="0"/>
          <a:stretch/>
        </p:blipFill>
        <p:spPr>
          <a:xfrm flipH="false" flipV="false" rot="0">
            <a:off x="6667804" y="3238805"/>
            <a:ext cx="57607" cy="4953305"/>
          </a:xfrm>
          <a:prstGeom prst="rect">
            <a:avLst/>
          </a:prstGeom>
        </p:spPr>
      </p:pic>
      <p:sp>
        <p:nvSpPr>
          <p:cNvPr hidden="false" id="98" name="Shape 98"/>
          <p:cNvSpPr txBox="false"/>
          <p:nvPr isPhoto="false"/>
        </p:nvSpPr>
        <p:spPr>
          <a:xfrm flipH="false" flipV="false" rot="0">
            <a:off x="7429500" y="6286500"/>
            <a:ext cx="10096804" cy="2286000"/>
          </a:xfrm>
          <a:prstGeom prst="roundRect">
            <a:avLst>
              <a:gd fmla="val 4667" name="adj"/>
            </a:avLst>
          </a:prstGeom>
          <a:solidFill>
            <a:srgbClr val="FFFFFF">
              <a:alpha val="4000"/>
            </a:srgbClr>
          </a:solidFill>
          <a:ln w="12700">
            <a:solidFill>
              <a:srgbClr val="4A9EFF">
                <a:alpha val="25000"/>
              </a:srgbClr>
            </a:solidFill>
            <a:prstDash val="solid"/>
          </a:ln>
        </p:spPr>
      </p:sp>
      <p:sp>
        <p:nvSpPr>
          <p:cNvPr hidden="false" id="99" name="Shape 99"/>
          <p:cNvSpPr txBox="true"/>
          <p:nvPr isPhoto="false"/>
        </p:nvSpPr>
        <p:spPr>
          <a:xfrm flipH="false" flipV="false" rot="0">
            <a:off x="761695" y="1524305"/>
            <a:ext cx="5715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РАЗДЕЛ ПЕРВЫЙ · 40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0" name="Shape 100"/>
          <p:cNvSpPr txBox="true"/>
          <p:nvPr isPhoto="false"/>
        </p:nvSpPr>
        <p:spPr>
          <a:xfrm flipH="false" flipV="false" rot="0">
            <a:off x="761695" y="1895551"/>
            <a:ext cx="5715000" cy="45720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1440" sz="360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I</a:t>
            </a:r>
            <a:endParaRPr sz="36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1" name="Shape 101"/>
          <p:cNvSpPr txBox="true"/>
          <p:nvPr isPhoto="false"/>
        </p:nvSpPr>
        <p:spPr>
          <a:xfrm flipH="false" flipV="false" rot="0">
            <a:off x="7429500" y="3238805"/>
            <a:ext cx="10096804" cy="16861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126" sz="63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 Основы теории</a:t>
            </a:r>
            <a:endParaRPr sz="6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pc="-126" sz="63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алгоритмов</a:t>
            </a:r>
            <a:endParaRPr sz="6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2" name="Shape 102"/>
          <p:cNvSpPr txBox="true"/>
          <p:nvPr isPhoto="false"/>
        </p:nvSpPr>
        <p:spPr>
          <a:xfrm flipH="false" flipV="false" rot="0">
            <a:off x="7429500" y="5204765"/>
            <a:ext cx="9335111" cy="9436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A8BCD9"/>
                </a:solidFill>
                <a:latin typeface="Inter"/>
                <a:ea typeface="Inter"/>
                <a:cs typeface="Inter"/>
              </a:rPr>
              <a:t>От интуитивного понятия к формальным определениям Колмогорова и Маркова. Свойства, классификация и формы представления алгоритмов как фундамент программной инженерии.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3" name="Shape 103"/>
          <p:cNvSpPr txBox="true"/>
          <p:nvPr isPhoto="false"/>
        </p:nvSpPr>
        <p:spPr>
          <a:xfrm flipH="false" flipV="false" rot="0">
            <a:off x="761695" y="9715500"/>
            <a:ext cx="3363163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84" sz="1000">
                <a:solidFill>
                  <a:srgbClr val="7C92B5"/>
                </a:solidFill>
                <a:latin typeface="JetBrains Mono"/>
                <a:ea typeface="JetBrains Mono"/>
                <a:cs typeface="JetBrains Mono"/>
              </a:rPr>
              <a:t>СПбГУТ · 2026 · Программная инженерия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4" name="Shape 104"/>
          <p:cNvSpPr txBox="true"/>
          <p:nvPr isPhoto="false"/>
        </p:nvSpPr>
        <p:spPr>
          <a:xfrm flipH="false" flipV="false" rot="0">
            <a:off x="16890796" y="9715500"/>
            <a:ext cx="63825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84" sz="1000">
                <a:solidFill>
                  <a:srgbClr val="7C92B5"/>
                </a:solidFill>
                <a:latin typeface="JetBrains Mono"/>
                <a:ea typeface="JetBrains Mono"/>
                <a:cs typeface="JetBrains Mono"/>
              </a:rPr>
              <a:t>03 / 26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5" name="Shape 105"/>
          <p:cNvSpPr txBox="true"/>
          <p:nvPr isPhoto="false"/>
        </p:nvSpPr>
        <p:spPr>
          <a:xfrm flipH="false" flipV="false" rot="0">
            <a:off x="7810804" y="6476695"/>
            <a:ext cx="9335110" cy="18105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68" sz="10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ВОПРОСЫ РАЗДЕЛА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6" name="Shape 106"/>
          <p:cNvSpPr txBox="true"/>
          <p:nvPr isPhoto="false"/>
        </p:nvSpPr>
        <p:spPr>
          <a:xfrm flipH="false" flipV="false" rot="0">
            <a:off x="7810804" y="6829653"/>
            <a:ext cx="4524451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① Определение и свойства алгоритма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7" name="Shape 107"/>
          <p:cNvSpPr txBox="true"/>
          <p:nvPr isPhoto="false"/>
        </p:nvSpPr>
        <p:spPr>
          <a:xfrm flipH="false" flipV="false" rot="0">
            <a:off x="12620549" y="6829653"/>
            <a:ext cx="4524451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② Виды и формы представления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" name="Shape 108"/>
          <p:cNvSpPr txBox="true"/>
          <p:nvPr isPhoto="false"/>
        </p:nvSpPr>
        <p:spPr>
          <a:xfrm flipH="false" flipV="false" rot="0">
            <a:off x="7810804" y="7233818"/>
            <a:ext cx="4524451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③ Алгоритм Евклида · НОД(252, 105)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" name="Shape 109"/>
          <p:cNvSpPr txBox="true"/>
          <p:nvPr isPhoto="false"/>
        </p:nvSpPr>
        <p:spPr>
          <a:xfrm flipH="false" flipV="false" rot="0">
            <a:off x="12620549" y="7233818"/>
            <a:ext cx="4524451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④ Машина Колмогорова и сложность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" name="Shape 110"/>
          <p:cNvSpPr txBox="true"/>
          <p:nvPr isPhoto="false"/>
        </p:nvSpPr>
        <p:spPr>
          <a:xfrm flipH="false" flipV="false" rot="0">
            <a:off x="7810804" y="7638898"/>
            <a:ext cx="4524451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⑤ Нормальные алгоритмы Маркова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1" name="Shape 111"/>
          <p:cNvSpPr txBox="true"/>
          <p:nvPr isPhoto="false"/>
        </p:nvSpPr>
        <p:spPr>
          <a:xfrm flipH="false" flipV="false" rot="0">
            <a:off x="12620549" y="7638898"/>
            <a:ext cx="4524451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⑥ Эволюция формального понятия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2" name="Shape 112"/>
          <p:cNvSpPr txBox="false"/>
          <p:nvPr isPhoto="false"/>
        </p:nvSpPr>
        <p:spPr>
          <a:xfrm flipH="false" flipV="false" rot="0">
            <a:off x="15842893" y="761695"/>
            <a:ext cx="1686154" cy="495605"/>
          </a:xfrm>
          <a:prstGeom prst="roundRect">
            <a:avLst>
              <a:gd fmla="val 184502" name="adj"/>
            </a:avLst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3" name="Shape 113"/>
          <p:cNvSpPr txBox="false"/>
          <p:nvPr isPhoto="false"/>
        </p:nvSpPr>
        <p:spPr>
          <a:xfrm flipH="false" flipV="false" rot="0">
            <a:off x="15842893" y="761695"/>
            <a:ext cx="1686154" cy="4956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228600" rIns="228600" tIns="139700" wrap="square"/>
          <a:p>
            <a:pPr algn="ctr" indent="0" marL="0"/>
            <a:r>
              <a:rPr b="true" spc="108" sz="1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⏱</a:t>
            </a:r>
            <a:r>
              <a:rPr b="true" spc="108" sz="1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 40 МИНУТ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4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14" name="GroupShape 11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5" name="Shape 115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6" name="Shape 116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18" name="Picture 118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19" name="Shape 119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120" name="Shape 120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121" name="Shape 121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2" name="Shape 122"/>
          <p:cNvSpPr txBox="true"/>
          <p:nvPr isPhoto="false"/>
        </p:nvSpPr>
        <p:spPr>
          <a:xfrm flipH="false" flipV="false" rot="0">
            <a:off x="2667305" y="9982505"/>
            <a:ext cx="3106217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 · Основы теории алгоритмов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3" name="Shape 123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04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25" name="Picture 125"/>
          <p:cNvPicPr preferRelativeResize="true"/>
          <p:nvPr isPhoto="false"/>
        </p:nvPicPr>
        <p:blipFill>
          <a:blip r:embed="rId2"/>
          <a:srcRect b="0" l="-5" r="-5" t="0"/>
          <a:stretch/>
        </p:blipFill>
        <p:spPr>
          <a:xfrm flipH="false" flipV="false" rot="0">
            <a:off x="761695" y="2667305"/>
            <a:ext cx="16763695" cy="1238098"/>
          </a:xfrm>
          <a:prstGeom prst="rect">
            <a:avLst/>
          </a:prstGeom>
        </p:spPr>
      </p:pic>
      <p:pic>
        <p:nvPicPr>
          <p:cNvPr hidden="false" id="127" name="Picture 127"/>
          <p:cNvPicPr preferRelativeResize="true"/>
          <p:nvPr isPhoto="false"/>
        </p:nvPicPr>
        <p:blipFill>
          <a:blip r:embed="rId3"/>
          <a:srcRect b="0" l="0" r="0" t="0"/>
          <a:stretch/>
        </p:blipFill>
        <p:spPr>
          <a:xfrm flipH="false" flipV="false" rot="0">
            <a:off x="761695" y="4238244"/>
            <a:ext cx="8287207" cy="4953305"/>
          </a:xfrm>
          <a:prstGeom prst="rect">
            <a:avLst/>
          </a:prstGeom>
        </p:spPr>
      </p:pic>
      <p:sp>
        <p:nvSpPr>
          <p:cNvPr hidden="false" id="128" name="Shape 128"/>
          <p:cNvSpPr txBox="false"/>
          <p:nvPr isPhoto="false"/>
        </p:nvSpPr>
        <p:spPr>
          <a:xfrm flipH="false" flipV="false" rot="0">
            <a:off x="9239098" y="4238244"/>
            <a:ext cx="8287207" cy="4953305"/>
          </a:xfrm>
          <a:prstGeom prst="roundRect">
            <a:avLst>
              <a:gd fmla="val 994" name="adj"/>
            </a:avLst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30" name="Picture 130"/>
          <p:cNvPicPr preferRelativeResize="true"/>
          <p:nvPr isPhoto="false"/>
        </p:nvPicPr>
        <p:blipFill>
          <a:blip r:embed="rId4"/>
          <a:srcRect b="0" l="0" r="0" t="0"/>
          <a:stretch/>
        </p:blipFill>
        <p:spPr>
          <a:xfrm flipH="false" flipV="false" rot="0">
            <a:off x="9239098" y="4238244"/>
            <a:ext cx="8287207" cy="4953305"/>
          </a:xfrm>
          <a:prstGeom prst="rect">
            <a:avLst/>
          </a:prstGeom>
        </p:spPr>
      </p:pic>
      <p:sp>
        <p:nvSpPr>
          <p:cNvPr hidden="false" id="131" name="Shape 131"/>
          <p:cNvSpPr txBox="true"/>
          <p:nvPr isPhoto="false"/>
        </p:nvSpPr>
        <p:spPr>
          <a:xfrm flipH="false" flipV="false" rot="0">
            <a:off x="761695" y="761695"/>
            <a:ext cx="5401361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1.1 · Понятие алгоритма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" name="Shape 132"/>
          <p:cNvSpPr txBox="true"/>
          <p:nvPr isPhoto="false"/>
        </p:nvSpPr>
        <p:spPr>
          <a:xfrm flipH="false" flipV="false" rot="0">
            <a:off x="761695" y="1123798"/>
            <a:ext cx="6262726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Что такое алгоритм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34" name="Picture 134"/>
          <p:cNvPicPr preferRelativeResize="true"/>
          <p:nvPr isPhoto="false"/>
        </p:nvPicPr>
        <p:blipFill>
          <a:blip r:embed="rId5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135" name="Shape 135"/>
          <p:cNvSpPr txBox="true"/>
          <p:nvPr isPhoto="false"/>
        </p:nvSpPr>
        <p:spPr>
          <a:xfrm flipH="false" flipV="false" rot="0">
            <a:off x="1143000" y="2857500"/>
            <a:ext cx="5009998" cy="7525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i="true" sz="5100">
                <a:solidFill>
                  <a:srgbClr val="F0B429"/>
                </a:solidFill>
                <a:latin typeface="Cambria Math"/>
                <a:ea typeface="Cambria Math"/>
                <a:cs typeface="Cambria Math"/>
              </a:rPr>
              <a:t>al-Khwārizmī</a:t>
            </a:r>
            <a:endParaRPr sz="5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37" name="Picture 137"/>
          <p:cNvPicPr preferRelativeResize="true"/>
          <p:nvPr isPhoto="false"/>
        </p:nvPicPr>
        <p:blipFill>
          <a:blip r:embed="rId6"/>
          <a:srcRect b="0" l="-400" r="-400" t="0"/>
          <a:stretch/>
        </p:blipFill>
        <p:spPr>
          <a:xfrm flipH="false" flipV="false" rot="0">
            <a:off x="5063947" y="2948026"/>
            <a:ext cx="19201" cy="571500"/>
          </a:xfrm>
          <a:prstGeom prst="rect">
            <a:avLst/>
          </a:prstGeom>
        </p:spPr>
      </p:pic>
      <p:sp>
        <p:nvSpPr>
          <p:cNvPr hidden="false" id="138" name="Shape 138"/>
          <p:cNvSpPr txBox="true"/>
          <p:nvPr isPhoto="false"/>
        </p:nvSpPr>
        <p:spPr>
          <a:xfrm flipH="false" flipV="false" rot="0">
            <a:off x="5369357" y="2948026"/>
            <a:ext cx="11782958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DDE7F5"/>
                </a:solidFill>
                <a:latin typeface="Inter"/>
                <a:ea typeface="Inter"/>
                <a:cs typeface="Inter"/>
              </a:rPr>
              <a:t> Термин происходит от латинизации имени персидского математика </a:t>
            </a:r>
            <a:r>
              <a:rPr b="true" sz="1500">
                <a:solidFill>
                  <a:srgbClr val="FFFFFF"/>
                </a:solidFill>
                <a:latin typeface="Inter"/>
                <a:ea typeface="Inter"/>
                <a:cs typeface="Inter"/>
              </a:rPr>
              <a:t>Аль-Хорезми</a:t>
            </a:r>
            <a:r>
              <a:rPr sz="1500">
                <a:solidFill>
                  <a:srgbClr val="DDE7F5"/>
                </a:solidFill>
                <a:latin typeface="Inter"/>
                <a:ea typeface="Inter"/>
                <a:cs typeface="Inter"/>
              </a:rPr>
              <a:t> (IX в.) — автора трактата по индийской арифметике, заложившего основы алгоритмических методов. 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9" name="Shape 139"/>
          <p:cNvSpPr txBox="true"/>
          <p:nvPr isPhoto="false"/>
        </p:nvSpPr>
        <p:spPr>
          <a:xfrm flipH="false" flipV="false" rot="0">
            <a:off x="1143000" y="4990795"/>
            <a:ext cx="7525512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4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«Рецепт» решения задачи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0" name="Shape 140"/>
          <p:cNvSpPr txBox="true"/>
          <p:nvPr isPhoto="false"/>
        </p:nvSpPr>
        <p:spPr>
          <a:xfrm flipH="false" flipV="false" rot="0">
            <a:off x="1143000" y="5544007"/>
            <a:ext cx="7525512" cy="5907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Inter"/>
                <a:ea typeface="Inter"/>
                <a:cs typeface="Inter"/>
              </a:rPr>
              <a:t>Алгоритм</a:t>
            </a:r>
            <a:r>
              <a:rPr sz="1500">
                <a:solidFill>
                  <a:srgbClr val="1E2A3D"/>
                </a:solidFill>
                <a:latin typeface="Inter"/>
                <a:ea typeface="Inter"/>
                <a:cs typeface="Inter"/>
              </a:rPr>
              <a:t> — конечная упорядоченная последовательность инструкций, выполнение которых приводит к решению задачи за конечное число шагов. 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1" name="Shape 141"/>
          <p:cNvSpPr txBox="false"/>
          <p:nvPr isPhoto="false"/>
        </p:nvSpPr>
        <p:spPr>
          <a:xfrm flipH="false" flipV="false" rot="0">
            <a:off x="1143000" y="6362395"/>
            <a:ext cx="7524598" cy="1152144"/>
          </a:xfrm>
          <a:prstGeom prst="roundRect">
            <a:avLst>
              <a:gd fmla="val 10495" name="adj"/>
            </a:avLst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142" name="Shape 142"/>
          <p:cNvSpPr txBox="false"/>
          <p:nvPr isPhoto="false"/>
        </p:nvSpPr>
        <p:spPr>
          <a:xfrm flipH="false" flipV="false" rot="0">
            <a:off x="1143000" y="6362395"/>
            <a:ext cx="38405" cy="1152144"/>
          </a:xfrm>
          <a:prstGeom prst="roundRect">
            <a:avLst>
              <a:gd fmla="val 314835" name="adj"/>
            </a:avLst>
          </a:prstGeom>
          <a:solidFill>
            <a:srgbClr val="2E6FD9"/>
          </a:solidFill>
          <a:ln w="12700">
            <a:solidFill>
              <a:srgbClr val="2E6FD9">
                <a:alpha val="0"/>
              </a:srgbClr>
            </a:solidFill>
            <a:prstDash val="solid"/>
          </a:ln>
        </p:spPr>
      </p:sp>
      <p:sp>
        <p:nvSpPr>
          <p:cNvPr hidden="false" id="143" name="Shape 143"/>
          <p:cNvSpPr txBox="true"/>
          <p:nvPr isPhoto="false"/>
        </p:nvSpPr>
        <p:spPr>
          <a:xfrm flipH="false" flipV="false" rot="0">
            <a:off x="1371600" y="6553504"/>
            <a:ext cx="7105802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05" sz="10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ПРИМЕР · БЫТОВОЙ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4" name="Shape 144"/>
          <p:cNvSpPr txBox="true"/>
          <p:nvPr isPhoto="false"/>
        </p:nvSpPr>
        <p:spPr>
          <a:xfrm flipH="false" flipV="false" rot="0">
            <a:off x="1371600" y="6810451"/>
            <a:ext cx="7105802" cy="5148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Кулинарный рецепт, инструкция по сборке мебели, правила перехода дороги — всё это алгоритмы в широком смысле.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5" name="Shape 145"/>
          <p:cNvSpPr txBox="false"/>
          <p:nvPr isPhoto="false"/>
        </p:nvSpPr>
        <p:spPr>
          <a:xfrm flipH="false" flipV="false" rot="0">
            <a:off x="1143000" y="7686446"/>
            <a:ext cx="7524598" cy="1152144"/>
          </a:xfrm>
          <a:prstGeom prst="roundRect">
            <a:avLst>
              <a:gd fmla="val 10495" name="adj"/>
            </a:avLst>
          </a:prstGeom>
          <a:solidFill>
            <a:srgbClr val="FFF8E5"/>
          </a:solidFill>
          <a:ln>
            <a:prstDash val="solid"/>
          </a:ln>
        </p:spPr>
      </p:sp>
      <p:sp>
        <p:nvSpPr>
          <p:cNvPr hidden="false" id="146" name="Shape 146"/>
          <p:cNvSpPr txBox="false"/>
          <p:nvPr isPhoto="false"/>
        </p:nvSpPr>
        <p:spPr>
          <a:xfrm flipH="false" flipV="false" rot="0">
            <a:off x="1143000" y="7686446"/>
            <a:ext cx="38405" cy="1152144"/>
          </a:xfrm>
          <a:prstGeom prst="roundRect">
            <a:avLst>
              <a:gd fmla="val 314835" name="adj"/>
            </a:avLst>
          </a:prstGeom>
          <a:solidFill>
            <a:srgbClr val="F0B429"/>
          </a:solidFill>
          <a:ln w="12700">
            <a:solidFill>
              <a:srgbClr val="F0B429">
                <a:alpha val="0"/>
              </a:srgbClr>
            </a:solidFill>
            <a:prstDash val="solid"/>
          </a:ln>
        </p:spPr>
      </p:sp>
      <p:sp>
        <p:nvSpPr>
          <p:cNvPr hidden="false" id="147" name="Shape 147"/>
          <p:cNvSpPr txBox="true"/>
          <p:nvPr isPhoto="false"/>
        </p:nvSpPr>
        <p:spPr>
          <a:xfrm flipH="false" flipV="false" rot="0">
            <a:off x="1371600" y="7877556"/>
            <a:ext cx="7105802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05" sz="1000">
                <a:solidFill>
                  <a:srgbClr val="7A5A0E"/>
                </a:solidFill>
                <a:latin typeface="Manrope"/>
                <a:ea typeface="Manrope"/>
                <a:cs typeface="Manrope"/>
              </a:rPr>
              <a:t>ОГРАНИЧЕНИЕ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8" name="Shape 148"/>
          <p:cNvSpPr txBox="true"/>
          <p:nvPr isPhoto="false"/>
        </p:nvSpPr>
        <p:spPr>
          <a:xfrm flipH="false" flipV="false" rot="0">
            <a:off x="1371600" y="8134502"/>
            <a:ext cx="7105802" cy="5148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Интуитивного понятия недостаточно для строгих доказательств о вычислимости — нужны формальные модели.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9" name="Shape 149"/>
          <p:cNvSpPr txBox="false"/>
          <p:nvPr isPhoto="false"/>
        </p:nvSpPr>
        <p:spPr>
          <a:xfrm flipH="false" flipV="false" rot="0">
            <a:off x="1143000" y="4524451"/>
            <a:ext cx="2229307" cy="295350"/>
          </a:xfrm>
          <a:prstGeom prst="roundRect">
            <a:avLst>
              <a:gd fmla="val 309598" name="adj"/>
            </a:avLst>
          </a:prstGeom>
          <a:solidFill>
            <a:srgbClr val="E3EE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50" name="Shape 150"/>
          <p:cNvSpPr txBox="false"/>
          <p:nvPr isPhoto="false"/>
        </p:nvSpPr>
        <p:spPr>
          <a:xfrm flipH="false" flipV="false" rot="0">
            <a:off x="1143000" y="4524451"/>
            <a:ext cx="2229307" cy="2953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26" sz="10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ИНТУИТИВНОЕ ПОНЯТИЕ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1" name="Shape 151"/>
          <p:cNvSpPr txBox="true"/>
          <p:nvPr isPhoto="false"/>
        </p:nvSpPr>
        <p:spPr>
          <a:xfrm flipH="false" flipV="false" rot="0">
            <a:off x="9620402" y="5009998"/>
            <a:ext cx="7525512" cy="381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4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Математический объект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2" name="Shape 152"/>
          <p:cNvSpPr txBox="true"/>
          <p:nvPr isPhoto="false"/>
        </p:nvSpPr>
        <p:spPr>
          <a:xfrm flipH="false" flipV="false" rot="0">
            <a:off x="9620402" y="5562295"/>
            <a:ext cx="7525512" cy="5907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A8BCD9"/>
                </a:solidFill>
                <a:latin typeface="Inter"/>
                <a:ea typeface="Inter"/>
                <a:cs typeface="Inter"/>
              </a:rPr>
              <a:t> Алгоритм определяется через одну из эквивалентных </a:t>
            </a:r>
            <a:r>
              <a:rPr b="true" sz="1500">
                <a:solidFill>
                  <a:srgbClr val="FFFFFF"/>
                </a:solidFill>
                <a:latin typeface="Inter"/>
                <a:ea typeface="Inter"/>
                <a:cs typeface="Inter"/>
              </a:rPr>
              <a:t>вычислительных моделей</a:t>
            </a:r>
            <a:r>
              <a:rPr sz="1500">
                <a:solidFill>
                  <a:srgbClr val="A8BCD9"/>
                </a:solidFill>
                <a:latin typeface="Inter"/>
                <a:ea typeface="Inter"/>
                <a:cs typeface="Inter"/>
              </a:rPr>
              <a:t>, допускающих строгий математический анализ. 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3" name="Shape 153"/>
          <p:cNvSpPr txBox="false"/>
          <p:nvPr isPhoto="false"/>
        </p:nvSpPr>
        <p:spPr>
          <a:xfrm flipH="false" flipV="false" rot="0">
            <a:off x="9620402" y="6381598"/>
            <a:ext cx="3705149" cy="705001"/>
          </a:xfrm>
          <a:prstGeom prst="roundRect">
            <a:avLst>
              <a:gd fmla="val 28044" name="adj"/>
            </a:avLst>
          </a:prstGeom>
          <a:solidFill>
            <a:srgbClr val="4A9EFF">
              <a:alpha val="8000"/>
            </a:srgbClr>
          </a:solidFill>
          <a:ln w="12700">
            <a:solidFill>
              <a:srgbClr val="4A9EFF">
                <a:alpha val="25000"/>
              </a:srgbClr>
            </a:solidFill>
            <a:prstDash val="solid"/>
          </a:ln>
        </p:spPr>
      </p:sp>
      <p:sp>
        <p:nvSpPr>
          <p:cNvPr hidden="false" id="154" name="Shape 154"/>
          <p:cNvSpPr txBox="true"/>
          <p:nvPr isPhoto="false"/>
        </p:nvSpPr>
        <p:spPr>
          <a:xfrm flipH="false" flipV="false" rot="0">
            <a:off x="9763049" y="6524243"/>
            <a:ext cx="3419856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1936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5" name="Shape 155"/>
          <p:cNvSpPr txBox="true"/>
          <p:nvPr isPhoto="false"/>
        </p:nvSpPr>
        <p:spPr>
          <a:xfrm flipH="false" flipV="false" rot="0">
            <a:off x="9763049" y="6752843"/>
            <a:ext cx="3419856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Машина Тьюринга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6" name="Shape 156"/>
          <p:cNvSpPr txBox="false"/>
          <p:nvPr isPhoto="false"/>
        </p:nvSpPr>
        <p:spPr>
          <a:xfrm flipH="false" flipV="false" rot="0">
            <a:off x="13439851" y="6381598"/>
            <a:ext cx="3705149" cy="705001"/>
          </a:xfrm>
          <a:prstGeom prst="roundRect">
            <a:avLst>
              <a:gd fmla="val 28044" name="adj"/>
            </a:avLst>
          </a:prstGeom>
          <a:solidFill>
            <a:srgbClr val="4A9EFF">
              <a:alpha val="8000"/>
            </a:srgbClr>
          </a:solidFill>
          <a:ln w="12700">
            <a:solidFill>
              <a:srgbClr val="4A9EFF">
                <a:alpha val="25000"/>
              </a:srgbClr>
            </a:solidFill>
            <a:prstDash val="solid"/>
          </a:ln>
        </p:spPr>
      </p:sp>
      <p:sp>
        <p:nvSpPr>
          <p:cNvPr hidden="false" id="157" name="Shape 157"/>
          <p:cNvSpPr txBox="true"/>
          <p:nvPr isPhoto="false"/>
        </p:nvSpPr>
        <p:spPr>
          <a:xfrm flipH="false" flipV="false" rot="0">
            <a:off x="13582498" y="6524243"/>
            <a:ext cx="3419856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1936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8" name="Shape 158"/>
          <p:cNvSpPr txBox="true"/>
          <p:nvPr isPhoto="false"/>
        </p:nvSpPr>
        <p:spPr>
          <a:xfrm flipH="false" flipV="false" rot="0">
            <a:off x="13582498" y="6752843"/>
            <a:ext cx="3419856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λ-исчисление А. Чёрча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9" name="Shape 159"/>
          <p:cNvSpPr txBox="false"/>
          <p:nvPr isPhoto="false"/>
        </p:nvSpPr>
        <p:spPr>
          <a:xfrm flipH="false" flipV="false" rot="0">
            <a:off x="9620402" y="7200900"/>
            <a:ext cx="3705149" cy="705001"/>
          </a:xfrm>
          <a:prstGeom prst="roundRect">
            <a:avLst>
              <a:gd fmla="val 28044" name="adj"/>
            </a:avLst>
          </a:prstGeom>
          <a:solidFill>
            <a:srgbClr val="4A9EFF">
              <a:alpha val="8000"/>
            </a:srgbClr>
          </a:solidFill>
          <a:ln w="12700">
            <a:solidFill>
              <a:srgbClr val="4A9EFF">
                <a:alpha val="25000"/>
              </a:srgbClr>
            </a:solidFill>
            <a:prstDash val="solid"/>
          </a:ln>
        </p:spPr>
      </p:sp>
      <p:sp>
        <p:nvSpPr>
          <p:cNvPr hidden="false" id="160" name="Shape 160"/>
          <p:cNvSpPr txBox="true"/>
          <p:nvPr isPhoto="false"/>
        </p:nvSpPr>
        <p:spPr>
          <a:xfrm flipH="false" flipV="false" rot="0">
            <a:off x="9763049" y="7343546"/>
            <a:ext cx="3419856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1947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1" name="Shape 161"/>
          <p:cNvSpPr txBox="true"/>
          <p:nvPr isPhoto="false"/>
        </p:nvSpPr>
        <p:spPr>
          <a:xfrm flipH="false" flipV="false" rot="0">
            <a:off x="9763049" y="7572146"/>
            <a:ext cx="3419856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Нормальные алгоритмы Маркова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2" name="Shape 162"/>
          <p:cNvSpPr txBox="false"/>
          <p:nvPr isPhoto="false"/>
        </p:nvSpPr>
        <p:spPr>
          <a:xfrm flipH="false" flipV="false" rot="0">
            <a:off x="13439851" y="7200900"/>
            <a:ext cx="3705149" cy="705001"/>
          </a:xfrm>
          <a:prstGeom prst="roundRect">
            <a:avLst>
              <a:gd fmla="val 28044" name="adj"/>
            </a:avLst>
          </a:prstGeom>
          <a:solidFill>
            <a:srgbClr val="4A9EFF">
              <a:alpha val="8000"/>
            </a:srgbClr>
          </a:solidFill>
          <a:ln w="12700">
            <a:solidFill>
              <a:srgbClr val="4A9EFF">
                <a:alpha val="25000"/>
              </a:srgbClr>
            </a:solidFill>
            <a:prstDash val="solid"/>
          </a:ln>
        </p:spPr>
      </p:sp>
      <p:sp>
        <p:nvSpPr>
          <p:cNvPr hidden="false" id="163" name="Shape 163"/>
          <p:cNvSpPr txBox="true"/>
          <p:nvPr isPhoto="false"/>
        </p:nvSpPr>
        <p:spPr>
          <a:xfrm flipH="false" flipV="false" rot="0">
            <a:off x="13582498" y="7343546"/>
            <a:ext cx="3419856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1953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4" name="Shape 164"/>
          <p:cNvSpPr txBox="true"/>
          <p:nvPr isPhoto="false"/>
        </p:nvSpPr>
        <p:spPr>
          <a:xfrm flipH="false" flipV="false" rot="0">
            <a:off x="13582498" y="7572146"/>
            <a:ext cx="3419856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Машина Колмогорова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5" name="Shape 165"/>
          <p:cNvSpPr txBox="true"/>
          <p:nvPr isPhoto="false"/>
        </p:nvSpPr>
        <p:spPr>
          <a:xfrm flipH="false" flipV="false" rot="0">
            <a:off x="9620402" y="8096098"/>
            <a:ext cx="7525512" cy="2002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1300">
                <a:solidFill>
                  <a:srgbClr val="7C92B5"/>
                </a:solidFill>
                <a:latin typeface="Cambria Math"/>
                <a:ea typeface="Cambria Math"/>
                <a:cs typeface="Cambria Math"/>
              </a:rPr>
              <a:t>Тезис Чёрча–Тьюринга: все эти модели вычислительно эквивалентны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6" name="Shape 166"/>
          <p:cNvSpPr txBox="false"/>
          <p:nvPr isPhoto="false"/>
        </p:nvSpPr>
        <p:spPr>
          <a:xfrm flipH="false" flipV="false" rot="0">
            <a:off x="9620402" y="4524451"/>
            <a:ext cx="2190902" cy="314554"/>
          </a:xfrm>
          <a:prstGeom prst="roundRect">
            <a:avLst>
              <a:gd fmla="val 290697" name="adj"/>
            </a:avLst>
          </a:prstGeom>
          <a:solidFill>
            <a:srgbClr val="4A9EFF">
              <a:alpha val="15000"/>
            </a:srgbClr>
          </a:solidFill>
          <a:ln w="12700">
            <a:solidFill>
              <a:srgbClr val="4A9EFF">
                <a:alpha val="35000"/>
              </a:srgbClr>
            </a:solidFill>
            <a:prstDash val="solid"/>
          </a:ln>
        </p:spPr>
      </p:sp>
      <p:sp>
        <p:nvSpPr>
          <p:cNvPr hidden="false" id="167" name="Shape 167"/>
          <p:cNvSpPr txBox="false"/>
          <p:nvPr isPhoto="false"/>
        </p:nvSpPr>
        <p:spPr>
          <a:xfrm flipH="false" flipV="false" rot="0">
            <a:off x="9620402" y="4524451"/>
            <a:ext cx="2190902" cy="31455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26" sz="10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ФОРМАЛЬНОЕ ПОНЯТИЕ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8" name="Shape 168"/>
          <p:cNvSpPr txBox="false"/>
          <p:nvPr isPhoto="false"/>
        </p:nvSpPr>
        <p:spPr>
          <a:xfrm flipH="false" flipV="false" rot="0">
            <a:off x="16633850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70" name="Picture 170"/>
          <p:cNvPicPr preferRelativeResize="true"/>
          <p:nvPr isPhoto="false"/>
        </p:nvPicPr>
        <p:blipFill>
          <a:blip r:embed="rId7"/>
          <a:srcRect b="0" l="-101" r="-101" t="0"/>
          <a:stretch/>
        </p:blipFill>
        <p:spPr>
          <a:xfrm flipH="false" flipV="false" rot="0">
            <a:off x="16442741" y="838505"/>
            <a:ext cx="1086307" cy="400506"/>
          </a:xfrm>
          <a:prstGeom prst="rect">
            <a:avLst/>
          </a:prstGeom>
        </p:spPr>
      </p:pic>
      <p:sp>
        <p:nvSpPr>
          <p:cNvPr hidden="false" id="171" name="Shape 171"/>
          <p:cNvSpPr txBox="false"/>
          <p:nvPr isPhoto="false"/>
        </p:nvSpPr>
        <p:spPr>
          <a:xfrm flipH="false" flipV="false" rot="0">
            <a:off x="16804844" y="838505"/>
            <a:ext cx="724205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5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5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72" name="GroupShape 17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73" name="Shape 173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74" name="Shape 174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76" name="Picture 176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77" name="Shape 177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178" name="Shape 178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179" name="Shape 179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80" name="Shape 180"/>
          <p:cNvSpPr txBox="true"/>
          <p:nvPr isPhoto="false"/>
        </p:nvSpPr>
        <p:spPr>
          <a:xfrm flipH="false" flipV="false" rot="0">
            <a:off x="2667305" y="9982505"/>
            <a:ext cx="3106217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 · Основы теории алгоритмов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81" name="Shape 181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05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83" name="Picture 183"/>
          <p:cNvPicPr preferRelativeResize="true"/>
          <p:nvPr isPhoto="false"/>
        </p:nvPicPr>
        <p:blipFill>
          <a:blip r:embed="rId2"/>
          <a:srcRect b="0" l="-6" r="-6" t="0"/>
          <a:stretch/>
        </p:blipFill>
        <p:spPr>
          <a:xfrm flipH="false" flipV="false" rot="0">
            <a:off x="761695" y="3381451"/>
            <a:ext cx="3238805" cy="5810098"/>
          </a:xfrm>
          <a:prstGeom prst="rect">
            <a:avLst/>
          </a:prstGeom>
        </p:spPr>
      </p:pic>
      <p:pic>
        <p:nvPicPr>
          <p:cNvPr hidden="false" id="185" name="Picture 185"/>
          <p:cNvPicPr preferRelativeResize="true"/>
          <p:nvPr isPhoto="false"/>
        </p:nvPicPr>
        <p:blipFill>
          <a:blip r:embed="rId3"/>
          <a:srcRect b="0" l="-6" r="-6" t="0"/>
          <a:stretch/>
        </p:blipFill>
        <p:spPr>
          <a:xfrm flipH="false" flipV="false" rot="0">
            <a:off x="4190695" y="3381451"/>
            <a:ext cx="3238805" cy="5810098"/>
          </a:xfrm>
          <a:prstGeom prst="rect">
            <a:avLst/>
          </a:prstGeom>
        </p:spPr>
      </p:pic>
      <p:pic>
        <p:nvPicPr>
          <p:cNvPr hidden="false" id="187" name="Picture 187"/>
          <p:cNvPicPr preferRelativeResize="true"/>
          <p:nvPr isPhoto="false"/>
        </p:nvPicPr>
        <p:blipFill>
          <a:blip r:embed="rId4"/>
          <a:srcRect b="0" l="-6" r="-6" t="0"/>
          <a:stretch/>
        </p:blipFill>
        <p:spPr>
          <a:xfrm flipH="false" flipV="false" rot="0">
            <a:off x="7619695" y="3381451"/>
            <a:ext cx="3238804" cy="5810098"/>
          </a:xfrm>
          <a:prstGeom prst="rect">
            <a:avLst/>
          </a:prstGeom>
        </p:spPr>
      </p:pic>
      <p:pic>
        <p:nvPicPr>
          <p:cNvPr hidden="false" id="189" name="Picture 189"/>
          <p:cNvPicPr preferRelativeResize="true"/>
          <p:nvPr isPhoto="false"/>
        </p:nvPicPr>
        <p:blipFill>
          <a:blip r:embed="rId5"/>
          <a:srcRect b="0" l="-6" r="-6" t="0"/>
          <a:stretch/>
        </p:blipFill>
        <p:spPr>
          <a:xfrm flipH="false" flipV="false" rot="0">
            <a:off x="11048695" y="3381451"/>
            <a:ext cx="3238804" cy="5810098"/>
          </a:xfrm>
          <a:prstGeom prst="rect">
            <a:avLst/>
          </a:prstGeom>
        </p:spPr>
      </p:pic>
      <p:pic>
        <p:nvPicPr>
          <p:cNvPr hidden="false" id="191" name="Picture 191"/>
          <p:cNvPicPr preferRelativeResize="true"/>
          <p:nvPr isPhoto="false"/>
        </p:nvPicPr>
        <p:blipFill>
          <a:blip r:embed="rId6"/>
          <a:srcRect b="-4" l="0" r="0" t="-4"/>
          <a:stretch/>
        </p:blipFill>
        <p:spPr>
          <a:xfrm flipH="false" flipV="false" rot="0">
            <a:off x="14477695" y="3381451"/>
            <a:ext cx="3047694" cy="5810098"/>
          </a:xfrm>
          <a:prstGeom prst="rect">
            <a:avLst/>
          </a:prstGeom>
        </p:spPr>
      </p:pic>
      <p:sp>
        <p:nvSpPr>
          <p:cNvPr hidden="false" id="192" name="Shape 192"/>
          <p:cNvSpPr txBox="true"/>
          <p:nvPr isPhoto="false"/>
        </p:nvSpPr>
        <p:spPr>
          <a:xfrm flipH="false" flipV="false" rot="0">
            <a:off x="761695" y="761695"/>
            <a:ext cx="7687362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1.2 · Свойства алгоритма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93" name="Shape 193"/>
          <p:cNvSpPr txBox="true"/>
          <p:nvPr isPhoto="false"/>
        </p:nvSpPr>
        <p:spPr>
          <a:xfrm flipH="false" flipV="false" rot="0">
            <a:off x="761695" y="1123798"/>
            <a:ext cx="8620964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Пять обязательных свойств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95" name="Picture 195"/>
          <p:cNvPicPr preferRelativeResize="true"/>
          <p:nvPr isPhoto="false"/>
        </p:nvPicPr>
        <p:blipFill>
          <a:blip r:embed="rId7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196" name="Shape 196"/>
          <p:cNvSpPr txBox="true"/>
          <p:nvPr isPhoto="false"/>
        </p:nvSpPr>
        <p:spPr>
          <a:xfrm flipH="false" flipV="false" rot="0">
            <a:off x="761695" y="2428646"/>
            <a:ext cx="14287500" cy="6007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5A6B85"/>
                </a:solidFill>
                <a:latin typeface="Inter"/>
                <a:ea typeface="Inter"/>
                <a:cs typeface="Inter"/>
              </a:rPr>
              <a:t> Чтобы последовательность инструкций считалась алгоритмом, она должна одновременно обладать всеми пятью свойствами. Отсутствие любого из них переводит её в разряд </a:t>
            </a:r>
            <a:r>
              <a:rPr i="true" sz="1500">
                <a:solidFill>
                  <a:srgbClr val="5A6B85"/>
                </a:solidFill>
                <a:latin typeface="Inter"/>
                <a:ea typeface="Inter"/>
                <a:cs typeface="Inter"/>
              </a:rPr>
              <a:t>не-алгоритмов</a:t>
            </a:r>
            <a:r>
              <a:rPr sz="1500">
                <a:solidFill>
                  <a:srgbClr val="5A6B85"/>
                </a:solidFill>
                <a:latin typeface="Inter"/>
                <a:ea typeface="Inter"/>
                <a:cs typeface="Inter"/>
              </a:rPr>
              <a:t>. 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97" name="Shape 197"/>
          <p:cNvSpPr txBox="true"/>
          <p:nvPr isPhoto="false"/>
        </p:nvSpPr>
        <p:spPr>
          <a:xfrm flipH="false" flipV="false" rot="0">
            <a:off x="1047902" y="3666744"/>
            <a:ext cx="2667305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2E6FD9"/>
                </a:solidFill>
                <a:latin typeface="JetBrains Mono"/>
                <a:ea typeface="JetBrains Mono"/>
                <a:cs typeface="JetBrains Mono"/>
              </a:rPr>
              <a:t>01 / 05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98" name="Shape 198"/>
          <p:cNvSpPr txBox="true"/>
          <p:nvPr isPhoto="false"/>
        </p:nvSpPr>
        <p:spPr>
          <a:xfrm flipH="false" flipV="false" rot="0">
            <a:off x="1047902" y="3962095"/>
            <a:ext cx="2667305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⊟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99" name="Shape 199"/>
          <p:cNvSpPr txBox="true"/>
          <p:nvPr isPhoto="false"/>
        </p:nvSpPr>
        <p:spPr>
          <a:xfrm flipH="false" flipV="false" rot="0">
            <a:off x="1047902" y="4800600"/>
            <a:ext cx="2667305" cy="3429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9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Дискретность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01" name="Picture 201"/>
          <p:cNvPicPr preferRelativeResize="true"/>
          <p:nvPr isPhoto="false"/>
        </p:nvPicPr>
        <p:blipFill>
          <a:blip r:embed="rId8"/>
          <a:srcRect b="0" l="-404" r="-404" t="0"/>
          <a:stretch/>
        </p:blipFill>
        <p:spPr>
          <a:xfrm flipH="false" flipV="false" rot="0">
            <a:off x="1047902" y="5257800"/>
            <a:ext cx="342900" cy="28345"/>
          </a:xfrm>
          <a:prstGeom prst="rect">
            <a:avLst/>
          </a:prstGeom>
        </p:spPr>
      </p:pic>
      <p:sp>
        <p:nvSpPr>
          <p:cNvPr hidden="false" id="202" name="Shape 202"/>
          <p:cNvSpPr txBox="true"/>
          <p:nvPr isPhoto="false"/>
        </p:nvSpPr>
        <p:spPr>
          <a:xfrm flipH="false" flipV="false" rot="0">
            <a:off x="1047902" y="5458054"/>
            <a:ext cx="2667305" cy="12573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Процесс разбит на отдельные, чётко различимые </a:t>
            </a:r>
            <a:r>
              <a:rPr b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шаги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. Каждый шаг завершается прежде, чем начинается следующий.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3" name="Shape 203"/>
          <p:cNvSpPr txBox="false"/>
          <p:nvPr isPhoto="false"/>
        </p:nvSpPr>
        <p:spPr>
          <a:xfrm flipH="false" flipV="false" rot="0">
            <a:off x="1047902" y="6941209"/>
            <a:ext cx="2667305" cy="362101"/>
          </a:xfrm>
          <a:prstGeom prst="roundRect">
            <a:avLst>
              <a:gd fmla="val 79745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04" name="Shape 204"/>
          <p:cNvSpPr txBox="true"/>
          <p:nvPr isPhoto="false"/>
        </p:nvSpPr>
        <p:spPr>
          <a:xfrm flipH="false" flipV="false" rot="0">
            <a:off x="1047902" y="6941209"/>
            <a:ext cx="2667305" cy="36210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01600" lIns="114300" rIns="114300" tIns="101600" wrap="square"/>
          <a:p>
            <a:pPr algn="l" indent="0" marL="0"/>
            <a:r>
              <a:rPr sz="9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step ₁ → step ₂ → step ₃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5" name="Shape 205"/>
          <p:cNvSpPr txBox="true"/>
          <p:nvPr isPhoto="false"/>
        </p:nvSpPr>
        <p:spPr>
          <a:xfrm flipH="false" flipV="false" rot="0">
            <a:off x="4476902" y="3666744"/>
            <a:ext cx="2667305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02 / 05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6" name="Shape 206"/>
          <p:cNvSpPr txBox="true"/>
          <p:nvPr isPhoto="false"/>
        </p:nvSpPr>
        <p:spPr>
          <a:xfrm flipH="false" flipV="false" rot="0">
            <a:off x="4476902" y="3962095"/>
            <a:ext cx="2667305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≡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7" name="Shape 207"/>
          <p:cNvSpPr txBox="true"/>
          <p:nvPr isPhoto="false"/>
        </p:nvSpPr>
        <p:spPr>
          <a:xfrm flipH="false" flipV="false" rot="0">
            <a:off x="4476902" y="4800600"/>
            <a:ext cx="2667305" cy="3429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9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Определённость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09" name="Picture 209"/>
          <p:cNvPicPr preferRelativeResize="true"/>
          <p:nvPr isPhoto="false"/>
        </p:nvPicPr>
        <p:blipFill>
          <a:blip r:embed="rId9"/>
          <a:srcRect b="0" l="-404" r="-404" t="0"/>
          <a:stretch/>
        </p:blipFill>
        <p:spPr>
          <a:xfrm flipH="false" flipV="false" rot="0">
            <a:off x="4476902" y="5257800"/>
            <a:ext cx="342900" cy="28345"/>
          </a:xfrm>
          <a:prstGeom prst="rect">
            <a:avLst/>
          </a:prstGeom>
        </p:spPr>
      </p:pic>
      <p:sp>
        <p:nvSpPr>
          <p:cNvPr hidden="false" id="210" name="Shape 210"/>
          <p:cNvSpPr txBox="true"/>
          <p:nvPr isPhoto="false"/>
        </p:nvSpPr>
        <p:spPr>
          <a:xfrm flipH="false" flipV="false" rot="0">
            <a:off x="4476902" y="5458054"/>
            <a:ext cx="2667305" cy="12573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Каждый шаг </a:t>
            </a:r>
            <a:r>
              <a:rPr b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однозначен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: одинаковые входы дают одинаковые выходы. Никакой свободы интерпретации (детерминированность).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1" name="Shape 211"/>
          <p:cNvSpPr txBox="false"/>
          <p:nvPr isPhoto="false"/>
        </p:nvSpPr>
        <p:spPr>
          <a:xfrm flipH="false" flipV="false" rot="0">
            <a:off x="4476902" y="6941209"/>
            <a:ext cx="2667305" cy="362101"/>
          </a:xfrm>
          <a:prstGeom prst="roundRect">
            <a:avLst>
              <a:gd fmla="val 79745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12" name="Shape 212"/>
          <p:cNvSpPr txBox="true"/>
          <p:nvPr isPhoto="false"/>
        </p:nvSpPr>
        <p:spPr>
          <a:xfrm flipH="false" flipV="false" rot="0">
            <a:off x="4476902" y="6941209"/>
            <a:ext cx="2667305" cy="36210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01600" lIns="114300" rIns="114300" tIns="101600" wrap="square"/>
          <a:p>
            <a:pPr algn="l" indent="0" marL="0"/>
            <a:r>
              <a:rPr sz="9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f(x) = y ∀ x ∈ X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3" name="Shape 213"/>
          <p:cNvSpPr txBox="true"/>
          <p:nvPr isPhoto="false"/>
        </p:nvSpPr>
        <p:spPr>
          <a:xfrm flipH="false" flipV="false" rot="0">
            <a:off x="7905902" y="3666744"/>
            <a:ext cx="2667305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00B8D9"/>
                </a:solidFill>
                <a:latin typeface="JetBrains Mono"/>
                <a:ea typeface="JetBrains Mono"/>
                <a:cs typeface="JetBrains Mono"/>
              </a:rPr>
              <a:t>03 / 05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4" name="Shape 214"/>
          <p:cNvSpPr txBox="true"/>
          <p:nvPr isPhoto="false"/>
        </p:nvSpPr>
        <p:spPr>
          <a:xfrm flipH="false" flipV="false" rot="0">
            <a:off x="7905902" y="3962095"/>
            <a:ext cx="2667305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∎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5" name="Shape 215"/>
          <p:cNvSpPr txBox="true"/>
          <p:nvPr isPhoto="false"/>
        </p:nvSpPr>
        <p:spPr>
          <a:xfrm flipH="false" flipV="false" rot="0">
            <a:off x="7905902" y="4800600"/>
            <a:ext cx="2667305" cy="3429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9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Конечность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17" name="Picture 217"/>
          <p:cNvPicPr preferRelativeResize="true"/>
          <p:nvPr isPhoto="false"/>
        </p:nvPicPr>
        <p:blipFill>
          <a:blip r:embed="rId10"/>
          <a:srcRect b="0" l="-404" r="-404" t="0"/>
          <a:stretch/>
        </p:blipFill>
        <p:spPr>
          <a:xfrm flipH="false" flipV="false" rot="0">
            <a:off x="7905902" y="5257800"/>
            <a:ext cx="342900" cy="28345"/>
          </a:xfrm>
          <a:prstGeom prst="rect">
            <a:avLst/>
          </a:prstGeom>
        </p:spPr>
      </p:pic>
      <p:sp>
        <p:nvSpPr>
          <p:cNvPr hidden="false" id="218" name="Shape 218"/>
          <p:cNvSpPr txBox="true"/>
          <p:nvPr isPhoto="false"/>
        </p:nvSpPr>
        <p:spPr>
          <a:xfrm flipH="false" flipV="false" rot="0">
            <a:off x="7905902" y="5458054"/>
            <a:ext cx="2667305" cy="10104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Алгоритм </a:t>
            </a:r>
            <a:r>
              <a:rPr b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завершается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за конечное число шагов для любых допустимых входных данных.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9" name="Shape 219"/>
          <p:cNvSpPr txBox="false"/>
          <p:nvPr isPhoto="false"/>
        </p:nvSpPr>
        <p:spPr>
          <a:xfrm flipH="false" flipV="false" rot="0">
            <a:off x="7905902" y="6689750"/>
            <a:ext cx="2667305" cy="352043"/>
          </a:xfrm>
          <a:prstGeom prst="roundRect">
            <a:avLst>
              <a:gd fmla="val 84240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20" name="Shape 220"/>
          <p:cNvSpPr txBox="true"/>
          <p:nvPr isPhoto="false"/>
        </p:nvSpPr>
        <p:spPr>
          <a:xfrm flipH="false" flipV="false" rot="0">
            <a:off x="7905902" y="6689750"/>
            <a:ext cx="2667305" cy="35295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01600" lIns="114300" rIns="114300" tIns="101600" wrap="square"/>
          <a:p>
            <a:pPr algn="l" indent="0" marL="0"/>
            <a:r>
              <a:rPr sz="9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N &lt; ∞ STOP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21" name="Shape 221"/>
          <p:cNvSpPr txBox="true"/>
          <p:nvPr isPhoto="false"/>
        </p:nvSpPr>
        <p:spPr>
          <a:xfrm flipH="false" flipV="false" rot="0">
            <a:off x="11334902" y="3666744"/>
            <a:ext cx="2667305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1CA77F"/>
                </a:solidFill>
                <a:latin typeface="JetBrains Mono"/>
                <a:ea typeface="JetBrains Mono"/>
                <a:cs typeface="JetBrains Mono"/>
              </a:rPr>
              <a:t>04 / 05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22" name="Shape 222"/>
          <p:cNvSpPr txBox="true"/>
          <p:nvPr isPhoto="false"/>
        </p:nvSpPr>
        <p:spPr>
          <a:xfrm flipH="false" flipV="false" rot="0">
            <a:off x="11334902" y="3962095"/>
            <a:ext cx="2667305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✓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23" name="Shape 223"/>
          <p:cNvSpPr txBox="true"/>
          <p:nvPr isPhoto="false"/>
        </p:nvSpPr>
        <p:spPr>
          <a:xfrm flipH="false" flipV="false" rot="0">
            <a:off x="11334902" y="4800600"/>
            <a:ext cx="2667305" cy="3429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9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Результативность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25" name="Picture 225"/>
          <p:cNvPicPr preferRelativeResize="true"/>
          <p:nvPr isPhoto="false"/>
        </p:nvPicPr>
        <p:blipFill>
          <a:blip r:embed="rId11"/>
          <a:srcRect b="0" l="-404" r="-404" t="0"/>
          <a:stretch/>
        </p:blipFill>
        <p:spPr>
          <a:xfrm flipH="false" flipV="false" rot="0">
            <a:off x="11334902" y="5257800"/>
            <a:ext cx="342900" cy="28345"/>
          </a:xfrm>
          <a:prstGeom prst="rect">
            <a:avLst/>
          </a:prstGeom>
        </p:spPr>
      </p:pic>
      <p:sp>
        <p:nvSpPr>
          <p:cNvPr hidden="false" id="226" name="Shape 226"/>
          <p:cNvSpPr txBox="true"/>
          <p:nvPr isPhoto="false"/>
        </p:nvSpPr>
        <p:spPr>
          <a:xfrm flipH="false" flipV="false" rot="0">
            <a:off x="11334902" y="5458054"/>
            <a:ext cx="2667305" cy="10104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Алгоритм гарантированно даёт </a:t>
            </a:r>
            <a:r>
              <a:rPr b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корректный результат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или явно сообщает о невозможности его получения.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27" name="Shape 227"/>
          <p:cNvSpPr txBox="false"/>
          <p:nvPr isPhoto="false"/>
        </p:nvSpPr>
        <p:spPr>
          <a:xfrm flipH="false" flipV="false" rot="0">
            <a:off x="11334902" y="6689750"/>
            <a:ext cx="2667305" cy="352043"/>
          </a:xfrm>
          <a:prstGeom prst="roundRect">
            <a:avLst>
              <a:gd fmla="val 84240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28" name="Shape 228"/>
          <p:cNvSpPr txBox="true"/>
          <p:nvPr isPhoto="false"/>
        </p:nvSpPr>
        <p:spPr>
          <a:xfrm flipH="false" flipV="false" rot="0">
            <a:off x="11334902" y="6689750"/>
            <a:ext cx="2667305" cy="35295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01600" lIns="114300" rIns="114300" tIns="101600" wrap="square"/>
          <a:p>
            <a:pPr algn="l" indent="0" marL="0"/>
            <a:r>
              <a:rPr sz="9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input → result OK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29" name="Shape 229"/>
          <p:cNvSpPr txBox="true"/>
          <p:nvPr isPhoto="false"/>
        </p:nvSpPr>
        <p:spPr>
          <a:xfrm flipH="false" flipV="false" rot="0">
            <a:off x="14763902" y="3666744"/>
            <a:ext cx="24771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05 / 05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30" name="Shape 230"/>
          <p:cNvSpPr txBox="true"/>
          <p:nvPr isPhoto="false"/>
        </p:nvSpPr>
        <p:spPr>
          <a:xfrm flipH="false" flipV="false" rot="0">
            <a:off x="14763902" y="3962095"/>
            <a:ext cx="2477110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∀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31" name="Shape 231"/>
          <p:cNvSpPr txBox="true"/>
          <p:nvPr isPhoto="false"/>
        </p:nvSpPr>
        <p:spPr>
          <a:xfrm flipH="false" flipV="false" rot="0">
            <a:off x="14763902" y="4800600"/>
            <a:ext cx="2477110" cy="3429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9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Массовость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33" name="Picture 233"/>
          <p:cNvPicPr preferRelativeResize="true"/>
          <p:nvPr isPhoto="false"/>
        </p:nvPicPr>
        <p:blipFill>
          <a:blip r:embed="rId12"/>
          <a:srcRect b="0" l="-404" r="-404" t="0"/>
          <a:stretch/>
        </p:blipFill>
        <p:spPr>
          <a:xfrm flipH="false" flipV="false" rot="0">
            <a:off x="14763902" y="5257800"/>
            <a:ext cx="342900" cy="28345"/>
          </a:xfrm>
          <a:prstGeom prst="rect">
            <a:avLst/>
          </a:prstGeom>
        </p:spPr>
      </p:pic>
      <p:sp>
        <p:nvSpPr>
          <p:cNvPr hidden="false" id="234" name="Shape 234"/>
          <p:cNvSpPr txBox="true"/>
          <p:nvPr isPhoto="false"/>
        </p:nvSpPr>
        <p:spPr>
          <a:xfrm flipH="false" flipV="false" rot="0">
            <a:off x="14763902" y="5458054"/>
            <a:ext cx="2477110" cy="12573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Применим к целому </a:t>
            </a:r>
            <a:r>
              <a:rPr b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классу задач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с разными допустимыми входными данными, а не к единственному примеру.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35" name="Shape 235"/>
          <p:cNvSpPr txBox="false"/>
          <p:nvPr isPhoto="false"/>
        </p:nvSpPr>
        <p:spPr>
          <a:xfrm flipH="false" flipV="false" rot="0">
            <a:off x="14763902" y="6941209"/>
            <a:ext cx="2476194" cy="362101"/>
          </a:xfrm>
          <a:prstGeom prst="roundRect">
            <a:avLst>
              <a:gd fmla="val 79745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36" name="Shape 236"/>
          <p:cNvSpPr txBox="true"/>
          <p:nvPr isPhoto="false"/>
        </p:nvSpPr>
        <p:spPr>
          <a:xfrm flipH="false" flipV="false" rot="0">
            <a:off x="14763902" y="6941209"/>
            <a:ext cx="2477110" cy="36210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01600" lIns="114300" rIns="114300" tIns="101600" wrap="square"/>
          <a:p>
            <a:pPr algn="l" indent="0" marL="0"/>
            <a:r>
              <a:rPr sz="9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∀ x ∈ Domain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37" name="Shape 237"/>
          <p:cNvSpPr txBox="false"/>
          <p:nvPr isPhoto="false"/>
        </p:nvSpPr>
        <p:spPr>
          <a:xfrm flipH="false" flipV="false" rot="0">
            <a:off x="16628363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239" name="Picture 239"/>
          <p:cNvPicPr preferRelativeResize="true"/>
          <p:nvPr isPhoto="false"/>
        </p:nvPicPr>
        <p:blipFill>
          <a:blip r:embed="rId13"/>
          <a:srcRect b="0" l="-267" r="-267" t="0"/>
          <a:stretch/>
        </p:blipFill>
        <p:spPr>
          <a:xfrm flipH="false" flipV="false" rot="0">
            <a:off x="16437254" y="838505"/>
            <a:ext cx="1095451" cy="400506"/>
          </a:xfrm>
          <a:prstGeom prst="rect">
            <a:avLst/>
          </a:prstGeom>
        </p:spPr>
      </p:pic>
      <p:sp>
        <p:nvSpPr>
          <p:cNvPr hidden="false" id="240" name="Shape 240"/>
          <p:cNvSpPr txBox="false"/>
          <p:nvPr isPhoto="false"/>
        </p:nvSpPr>
        <p:spPr>
          <a:xfrm flipH="false" flipV="false" rot="0">
            <a:off x="16799356" y="838505"/>
            <a:ext cx="733349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6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6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241" name="GroupShape 24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42" name="Shape 242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43" name="Shape 243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245" name="Picture 245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246" name="Shape 246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247" name="Shape 247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248" name="Shape 248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9" name="Shape 249"/>
          <p:cNvSpPr txBox="true"/>
          <p:nvPr isPhoto="false"/>
        </p:nvSpPr>
        <p:spPr>
          <a:xfrm flipH="false" flipV="false" rot="0">
            <a:off x="2667305" y="9982505"/>
            <a:ext cx="3106217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 · Основы теории алгоритмов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50" name="Shape 250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06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52" name="Picture 252"/>
          <p:cNvPicPr preferRelativeResize="true"/>
          <p:nvPr isPhoto="false"/>
        </p:nvPicPr>
        <p:blipFill>
          <a:blip r:embed="rId2"/>
          <a:srcRect b="0" l="-2" r="-2" t="0"/>
          <a:stretch/>
        </p:blipFill>
        <p:spPr>
          <a:xfrm flipH="false" flipV="false" rot="0">
            <a:off x="761695" y="2667305"/>
            <a:ext cx="5429707" cy="6667804"/>
          </a:xfrm>
          <a:prstGeom prst="rect">
            <a:avLst/>
          </a:prstGeom>
        </p:spPr>
      </p:pic>
      <p:pic>
        <p:nvPicPr>
          <p:cNvPr hidden="false" id="254" name="Picture 254"/>
          <p:cNvPicPr preferRelativeResize="true"/>
          <p:nvPr isPhoto="false"/>
        </p:nvPicPr>
        <p:blipFill>
          <a:blip r:embed="rId2"/>
          <a:srcRect b="0" l="-2" r="-2" t="0"/>
          <a:stretch/>
        </p:blipFill>
        <p:spPr>
          <a:xfrm flipH="false" flipV="false" rot="0">
            <a:off x="6429146" y="2667305"/>
            <a:ext cx="5429707" cy="6667804"/>
          </a:xfrm>
          <a:prstGeom prst="rect">
            <a:avLst/>
          </a:prstGeom>
        </p:spPr>
      </p:pic>
      <p:pic>
        <p:nvPicPr>
          <p:cNvPr hidden="false" id="256" name="Picture 256"/>
          <p:cNvPicPr preferRelativeResize="true"/>
          <p:nvPr isPhoto="false"/>
        </p:nvPicPr>
        <p:blipFill>
          <a:blip r:embed="rId2"/>
          <a:srcRect b="0" l="-2" r="-2" t="0"/>
          <a:stretch/>
        </p:blipFill>
        <p:spPr>
          <a:xfrm flipH="false" flipV="false" rot="0">
            <a:off x="12096598" y="2667305"/>
            <a:ext cx="5429707" cy="6667804"/>
          </a:xfrm>
          <a:prstGeom prst="rect">
            <a:avLst/>
          </a:prstGeom>
        </p:spPr>
      </p:pic>
      <p:sp>
        <p:nvSpPr>
          <p:cNvPr hidden="false" id="257" name="Shape 257"/>
          <p:cNvSpPr txBox="true"/>
          <p:nvPr isPhoto="false"/>
        </p:nvSpPr>
        <p:spPr>
          <a:xfrm flipH="false" flipV="false" rot="0">
            <a:off x="761695" y="761695"/>
            <a:ext cx="12192611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1.3 · Виды алгоритмов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58" name="Shape 258"/>
          <p:cNvSpPr txBox="true"/>
          <p:nvPr isPhoto="false"/>
        </p:nvSpPr>
        <p:spPr>
          <a:xfrm flipH="false" flipV="false" rot="0">
            <a:off x="761695" y="1123798"/>
            <a:ext cx="13676681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Линейные · разветвляющиеся · циклические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60" name="Picture 260"/>
          <p:cNvPicPr preferRelativeResize="true"/>
          <p:nvPr isPhoto="false"/>
        </p:nvPicPr>
        <p:blipFill>
          <a:blip r:embed="rId3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261" name="Shape 261"/>
          <p:cNvSpPr txBox="true"/>
          <p:nvPr isPhoto="false"/>
        </p:nvSpPr>
        <p:spPr>
          <a:xfrm flipH="false" flipV="false" rot="0">
            <a:off x="1143000" y="3353105"/>
            <a:ext cx="4763110" cy="4389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5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Линейный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62" name="Shape 262"/>
          <p:cNvSpPr txBox="true"/>
          <p:nvPr isPhoto="false"/>
        </p:nvSpPr>
        <p:spPr>
          <a:xfrm flipH="false" flipV="false" rot="0">
            <a:off x="1143000" y="3847795"/>
            <a:ext cx="4763110" cy="2002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5A6B85"/>
                </a:solidFill>
                <a:latin typeface="Inter"/>
                <a:ea typeface="Inter"/>
                <a:cs typeface="Inter"/>
              </a:rPr>
              <a:t>Sequence / sequential flow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63" name="Shape 263"/>
          <p:cNvSpPr txBox="true"/>
          <p:nvPr isPhoto="false"/>
        </p:nvSpPr>
        <p:spPr>
          <a:xfrm flipH="false" flipV="false" rot="0">
            <a:off x="1143000" y="4219956"/>
            <a:ext cx="4763110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 Шаги выполняются </a:t>
            </a:r>
            <a:r>
              <a:rPr b="true"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строго последовательно</a:t>
            </a:r>
            <a:r>
              <a:rPr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, без ветвлений и повторений.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64" name="Shape 264"/>
          <p:cNvSpPr txBox="false"/>
          <p:nvPr isPhoto="false"/>
        </p:nvSpPr>
        <p:spPr>
          <a:xfrm flipH="false" flipV="false" rot="0">
            <a:off x="1143000" y="2952598"/>
            <a:ext cx="790956" cy="286206"/>
          </a:xfrm>
          <a:prstGeom prst="roundRect">
            <a:avLst>
              <a:gd fmla="val 319489" name="adj"/>
            </a:avLst>
          </a:prstGeom>
          <a:solidFill>
            <a:srgbClr val="E3EE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65" name="Shape 265"/>
          <p:cNvSpPr txBox="false"/>
          <p:nvPr isPhoto="false"/>
        </p:nvSpPr>
        <p:spPr>
          <a:xfrm flipH="false" flipV="false" rot="0">
            <a:off x="1143000" y="2952598"/>
            <a:ext cx="790956" cy="2862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ТИП 01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67" name="Picture 267"/>
          <p:cNvPicPr preferRelativeResize="true"/>
          <p:nvPr isPhoto="false"/>
        </p:nvPicPr>
        <p:blipFill>
          <a:blip r:embed="rId4"/>
          <a:srcRect b="0" l="-3" r="-3" t="0"/>
          <a:stretch/>
        </p:blipFill>
        <p:spPr>
          <a:xfrm flipH="false" flipV="false" rot="0">
            <a:off x="1143000" y="5429707"/>
            <a:ext cx="4667098" cy="3619195"/>
          </a:xfrm>
          <a:prstGeom prst="rect">
            <a:avLst/>
          </a:prstGeom>
        </p:spPr>
      </p:pic>
      <p:sp>
        <p:nvSpPr>
          <p:cNvPr hidden="false" id="268" name="Shape 268"/>
          <p:cNvSpPr txBox="true"/>
          <p:nvPr isPhoto="false"/>
        </p:nvSpPr>
        <p:spPr>
          <a:xfrm flipH="false" flipV="false" rot="0">
            <a:off x="6810451" y="3353105"/>
            <a:ext cx="4763110" cy="4389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5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Разветвляющийся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69" name="Shape 269"/>
          <p:cNvSpPr txBox="true"/>
          <p:nvPr isPhoto="false"/>
        </p:nvSpPr>
        <p:spPr>
          <a:xfrm flipH="false" flipV="false" rot="0">
            <a:off x="6810451" y="3847795"/>
            <a:ext cx="4763110" cy="2002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5A6B85"/>
                </a:solidFill>
                <a:latin typeface="Inter"/>
                <a:ea typeface="Inter"/>
                <a:cs typeface="Inter"/>
              </a:rPr>
              <a:t>Branching / conditional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0" name="Shape 270"/>
          <p:cNvSpPr txBox="true"/>
          <p:nvPr isPhoto="false"/>
        </p:nvSpPr>
        <p:spPr>
          <a:xfrm flipH="false" flipV="false" rot="0">
            <a:off x="6810451" y="4219956"/>
            <a:ext cx="5052060" cy="2670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Выбор одной из ветвей по </a:t>
            </a:r>
            <a:r>
              <a:rPr b="true"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условию</a:t>
            </a:r>
            <a:r>
              <a:rPr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: if–then–else.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1" name="Shape 271"/>
          <p:cNvSpPr txBox="false"/>
          <p:nvPr isPhoto="false"/>
        </p:nvSpPr>
        <p:spPr>
          <a:xfrm flipH="false" flipV="false" rot="0">
            <a:off x="6810451" y="2952598"/>
            <a:ext cx="809243" cy="286206"/>
          </a:xfrm>
          <a:prstGeom prst="roundRect">
            <a:avLst>
              <a:gd fmla="val 319489" name="adj"/>
            </a:avLst>
          </a:prstGeom>
          <a:solidFill>
            <a:srgbClr val="E3F7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72" name="Shape 272"/>
          <p:cNvSpPr txBox="false"/>
          <p:nvPr isPhoto="false"/>
        </p:nvSpPr>
        <p:spPr>
          <a:xfrm flipH="false" flipV="false" rot="0">
            <a:off x="6810451" y="2952598"/>
            <a:ext cx="810158" cy="2862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006B7D"/>
                </a:solidFill>
                <a:latin typeface="Manrope"/>
                <a:ea typeface="Manrope"/>
                <a:cs typeface="Manrope"/>
              </a:rPr>
              <a:t>ТИП 02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74" name="Picture 274"/>
          <p:cNvPicPr preferRelativeResize="true"/>
          <p:nvPr isPhoto="false"/>
        </p:nvPicPr>
        <p:blipFill>
          <a:blip r:embed="rId5"/>
          <a:srcRect b="0" l="-3" r="-3" t="0"/>
          <a:stretch/>
        </p:blipFill>
        <p:spPr>
          <a:xfrm flipH="false" flipV="false" rot="0">
            <a:off x="6810451" y="5429707"/>
            <a:ext cx="4667098" cy="3619195"/>
          </a:xfrm>
          <a:prstGeom prst="rect">
            <a:avLst/>
          </a:prstGeom>
        </p:spPr>
      </p:pic>
      <p:sp>
        <p:nvSpPr>
          <p:cNvPr hidden="false" id="275" name="Shape 275"/>
          <p:cNvSpPr txBox="true"/>
          <p:nvPr isPhoto="false"/>
        </p:nvSpPr>
        <p:spPr>
          <a:xfrm flipH="false" flipV="false" rot="0">
            <a:off x="12477902" y="3353105"/>
            <a:ext cx="4763111" cy="4389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5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Циклический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6" name="Shape 276"/>
          <p:cNvSpPr txBox="true"/>
          <p:nvPr isPhoto="false"/>
        </p:nvSpPr>
        <p:spPr>
          <a:xfrm flipH="false" flipV="false" rot="0">
            <a:off x="12477902" y="3847795"/>
            <a:ext cx="4763111" cy="2002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5A6B85"/>
                </a:solidFill>
                <a:latin typeface="Inter"/>
                <a:ea typeface="Inter"/>
                <a:cs typeface="Inter"/>
              </a:rPr>
              <a:t>Loop / iterative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7" name="Shape 277"/>
          <p:cNvSpPr txBox="true"/>
          <p:nvPr isPhoto="false"/>
        </p:nvSpPr>
        <p:spPr>
          <a:xfrm flipH="false" flipV="false" rot="0">
            <a:off x="12477902" y="4219956"/>
            <a:ext cx="4763111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Повторение блока шагов, пока выполняется </a:t>
            </a:r>
            <a:r>
              <a:rPr b="true"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условие продолжения</a:t>
            </a:r>
            <a:r>
              <a:rPr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8" name="Shape 278"/>
          <p:cNvSpPr txBox="false"/>
          <p:nvPr isPhoto="false"/>
        </p:nvSpPr>
        <p:spPr>
          <a:xfrm flipH="false" flipV="false" rot="0">
            <a:off x="12477902" y="2952598"/>
            <a:ext cx="809243" cy="286206"/>
          </a:xfrm>
          <a:prstGeom prst="roundRect">
            <a:avLst>
              <a:gd fmla="val 319489" name="adj"/>
            </a:avLst>
          </a:prstGeom>
          <a:solidFill>
            <a:srgbClr val="FFF1D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79" name="Shape 279"/>
          <p:cNvSpPr txBox="false"/>
          <p:nvPr isPhoto="false"/>
        </p:nvSpPr>
        <p:spPr>
          <a:xfrm flipH="false" flipV="false" rot="0">
            <a:off x="12477902" y="2952598"/>
            <a:ext cx="810158" cy="2862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7A5A0E"/>
                </a:solidFill>
                <a:latin typeface="Manrope"/>
                <a:ea typeface="Manrope"/>
                <a:cs typeface="Manrope"/>
              </a:rPr>
              <a:t>ТИП 03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81" name="Picture 281"/>
          <p:cNvPicPr preferRelativeResize="true"/>
          <p:nvPr isPhoto="false"/>
        </p:nvPicPr>
        <p:blipFill>
          <a:blip r:embed="rId6"/>
          <a:srcRect b="0" l="-3" r="-3" t="0"/>
          <a:stretch/>
        </p:blipFill>
        <p:spPr>
          <a:xfrm flipH="false" flipV="false" rot="0">
            <a:off x="12477902" y="5429707"/>
            <a:ext cx="4667098" cy="3619195"/>
          </a:xfrm>
          <a:prstGeom prst="rect">
            <a:avLst/>
          </a:prstGeom>
        </p:spPr>
      </p:pic>
      <p:sp>
        <p:nvSpPr>
          <p:cNvPr hidden="false" id="282" name="Shape 282"/>
          <p:cNvSpPr txBox="false"/>
          <p:nvPr isPhoto="false"/>
        </p:nvSpPr>
        <p:spPr>
          <a:xfrm flipH="false" flipV="false" rot="0">
            <a:off x="16633850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284" name="Picture 284"/>
          <p:cNvPicPr preferRelativeResize="true"/>
          <p:nvPr isPhoto="false"/>
        </p:nvPicPr>
        <p:blipFill>
          <a:blip r:embed="rId7"/>
          <a:srcRect b="0" l="-101" r="-101" t="0"/>
          <a:stretch/>
        </p:blipFill>
        <p:spPr>
          <a:xfrm flipH="false" flipV="false" rot="0">
            <a:off x="16442741" y="838505"/>
            <a:ext cx="1086307" cy="400506"/>
          </a:xfrm>
          <a:prstGeom prst="rect">
            <a:avLst/>
          </a:prstGeom>
        </p:spPr>
      </p:pic>
      <p:sp>
        <p:nvSpPr>
          <p:cNvPr hidden="false" id="285" name="Shape 285"/>
          <p:cNvSpPr txBox="false"/>
          <p:nvPr isPhoto="false"/>
        </p:nvSpPr>
        <p:spPr>
          <a:xfrm flipH="false" flipV="false" rot="0">
            <a:off x="16804844" y="838505"/>
            <a:ext cx="724205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5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7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286" name="GroupShape 28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87" name="Shape 287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288" name="Shape 288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290" name="Picture 290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291" name="Shape 291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292" name="Shape 292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293" name="Shape 293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94" name="Shape 294"/>
          <p:cNvSpPr txBox="true"/>
          <p:nvPr isPhoto="false"/>
        </p:nvSpPr>
        <p:spPr>
          <a:xfrm flipH="false" flipV="false" rot="0">
            <a:off x="2667305" y="9982505"/>
            <a:ext cx="3106217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 · Основы теории алгоритмов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95" name="Shape 295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07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97" name="Picture 297"/>
          <p:cNvPicPr preferRelativeResize="true"/>
          <p:nvPr isPhoto="false"/>
        </p:nvPicPr>
        <p:blipFill>
          <a:blip r:embed="rId2"/>
          <a:srcRect b="0" l="0" r="0" t="0"/>
          <a:stretch/>
        </p:blipFill>
        <p:spPr>
          <a:xfrm flipH="false" flipV="false" rot="0">
            <a:off x="761695" y="3238805"/>
            <a:ext cx="5143500" cy="2857500"/>
          </a:xfrm>
          <a:prstGeom prst="rect">
            <a:avLst/>
          </a:prstGeom>
        </p:spPr>
      </p:pic>
      <p:pic>
        <p:nvPicPr>
          <p:cNvPr hidden="false" id="299" name="Picture 299"/>
          <p:cNvPicPr preferRelativeResize="true"/>
          <p:nvPr isPhoto="false"/>
        </p:nvPicPr>
        <p:blipFill>
          <a:blip r:embed="rId2"/>
          <a:srcRect b="0" l="0" r="0" t="0"/>
          <a:stretch/>
        </p:blipFill>
        <p:spPr>
          <a:xfrm flipH="false" flipV="false" rot="0">
            <a:off x="6096305" y="3238805"/>
            <a:ext cx="5143500" cy="2857500"/>
          </a:xfrm>
          <a:prstGeom prst="rect">
            <a:avLst/>
          </a:prstGeom>
        </p:spPr>
      </p:pic>
      <p:pic>
        <p:nvPicPr>
          <p:cNvPr hidden="false" id="301" name="Picture 301"/>
          <p:cNvPicPr preferRelativeResize="true"/>
          <p:nvPr isPhoto="false"/>
        </p:nvPicPr>
        <p:blipFill>
          <a:blip r:embed="rId3"/>
          <a:srcRect b="0" l="-3" r="-3" t="0"/>
          <a:stretch/>
        </p:blipFill>
        <p:spPr>
          <a:xfrm flipH="false" flipV="false" rot="0">
            <a:off x="11430000" y="3238805"/>
            <a:ext cx="6096305" cy="2857500"/>
          </a:xfrm>
          <a:prstGeom prst="rect">
            <a:avLst/>
          </a:prstGeom>
        </p:spPr>
      </p:pic>
      <p:sp>
        <p:nvSpPr>
          <p:cNvPr hidden="false" id="302" name="Shape 302"/>
          <p:cNvSpPr txBox="false"/>
          <p:nvPr isPhoto="false"/>
        </p:nvSpPr>
        <p:spPr>
          <a:xfrm flipH="false" flipV="false" rot="0">
            <a:off x="761695" y="6286500"/>
            <a:ext cx="8001000" cy="2857500"/>
          </a:xfrm>
          <a:prstGeom prst="roundRect">
            <a:avLst>
              <a:gd fmla="val 2560" name="adj"/>
            </a:avLst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304" name="Picture 304"/>
          <p:cNvPicPr preferRelativeResize="true"/>
          <p:nvPr isPhoto="false"/>
        </p:nvPicPr>
        <p:blipFill>
          <a:blip r:embed="rId4"/>
          <a:srcRect b="0" l="0" r="0" t="0"/>
          <a:stretch/>
        </p:blipFill>
        <p:spPr>
          <a:xfrm flipH="false" flipV="false" rot="0">
            <a:off x="8953805" y="6286500"/>
            <a:ext cx="8572499" cy="2857500"/>
          </a:xfrm>
          <a:prstGeom prst="rect">
            <a:avLst/>
          </a:prstGeom>
        </p:spPr>
      </p:pic>
      <p:sp>
        <p:nvSpPr>
          <p:cNvPr hidden="false" id="305" name="Shape 305"/>
          <p:cNvSpPr txBox="true"/>
          <p:nvPr isPhoto="false"/>
        </p:nvSpPr>
        <p:spPr>
          <a:xfrm flipH="false" flipV="false" rot="0">
            <a:off x="761695" y="761695"/>
            <a:ext cx="9401862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1.4 · Формы представления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06" name="Shape 306"/>
          <p:cNvSpPr txBox="true"/>
          <p:nvPr isPhoto="false"/>
        </p:nvSpPr>
        <p:spPr>
          <a:xfrm flipH="false" flipV="false" rot="0">
            <a:off x="761695" y="1123798"/>
            <a:ext cx="10643617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Пять способов записать алгоритм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308" name="Picture 308"/>
          <p:cNvPicPr preferRelativeResize="true"/>
          <p:nvPr isPhoto="false"/>
        </p:nvPicPr>
        <p:blipFill>
          <a:blip r:embed="rId5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309" name="Shape 309"/>
          <p:cNvSpPr txBox="true"/>
          <p:nvPr isPhoto="false"/>
        </p:nvSpPr>
        <p:spPr>
          <a:xfrm flipH="false" flipV="false" rot="0">
            <a:off x="761695" y="2428646"/>
            <a:ext cx="16764609" cy="2862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5A6B85"/>
                </a:solidFill>
                <a:latin typeface="Inter"/>
                <a:ea typeface="Inter"/>
                <a:cs typeface="Inter"/>
              </a:rPr>
              <a:t> Один и тот же алгоритм — вычисление </a:t>
            </a:r>
            <a:r>
              <a:rPr b="true" sz="15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y = 2x + 3</a:t>
            </a:r>
            <a:r>
              <a:rPr sz="1500">
                <a:solidFill>
                  <a:srgbClr val="5A6B85"/>
                </a:solidFill>
                <a:latin typeface="Inter"/>
                <a:ea typeface="Inter"/>
                <a:cs typeface="Inter"/>
              </a:rPr>
              <a:t> — может быть записан пятью различными способами. Выбор зависит от аудитории и стадии разработки. 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0" name="Shape 310"/>
          <p:cNvSpPr txBox="false"/>
          <p:nvPr isPhoto="false"/>
        </p:nvSpPr>
        <p:spPr>
          <a:xfrm flipH="false" flipV="false" rot="0">
            <a:off x="1047902" y="3476549"/>
            <a:ext cx="418794" cy="418794"/>
          </a:xfrm>
          <a:prstGeom prst="roundRect">
            <a:avLst>
              <a:gd fmla="val 99246" name="adj"/>
            </a:avLst>
          </a:prstGeom>
          <a:solidFill>
            <a:srgbClr val="2E6FD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11" name="Shape 311"/>
          <p:cNvSpPr txBox="true"/>
          <p:nvPr isPhoto="false"/>
        </p:nvSpPr>
        <p:spPr>
          <a:xfrm flipH="false" flipV="false" rot="0">
            <a:off x="1047902" y="3476549"/>
            <a:ext cx="419709" cy="4197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01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2" name="Shape 312"/>
          <p:cNvSpPr txBox="true"/>
          <p:nvPr isPhoto="false"/>
        </p:nvSpPr>
        <p:spPr>
          <a:xfrm flipH="false" flipV="false" rot="0">
            <a:off x="1600200" y="3528670"/>
            <a:ext cx="4224528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Словесная (естественный язык)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3" name="Shape 313"/>
          <p:cNvSpPr txBox="false"/>
          <p:nvPr isPhoto="false"/>
        </p:nvSpPr>
        <p:spPr>
          <a:xfrm flipH="false" flipV="false" rot="0">
            <a:off x="1047902" y="4067251"/>
            <a:ext cx="4572000" cy="1067105"/>
          </a:xfrm>
          <a:prstGeom prst="roundRect">
            <a:avLst>
              <a:gd fmla="val 12241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14" name="Shape 314"/>
          <p:cNvSpPr txBox="true"/>
          <p:nvPr isPhoto="false"/>
        </p:nvSpPr>
        <p:spPr>
          <a:xfrm flipH="false" flipV="false" rot="0">
            <a:off x="1047902" y="4067251"/>
            <a:ext cx="4572000" cy="10671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52400" lIns="152400" rIns="152400" tIns="15240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«Ввести число </a:t>
            </a:r>
            <a:r>
              <a:rPr i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x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. Умножить его на 2. К результату прибавить 3. Полученное значение записать в </a:t>
            </a:r>
            <a:r>
              <a:rPr i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y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и вывести на экран.»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5" name="Shape 315"/>
          <p:cNvSpPr txBox="true"/>
          <p:nvPr isPhoto="false"/>
        </p:nvSpPr>
        <p:spPr>
          <a:xfrm flipH="false" flipV="false" rot="0">
            <a:off x="1047902" y="5257800"/>
            <a:ext cx="4572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➕ читаемо людьми · ➖ неоднозначно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6" name="Shape 316"/>
          <p:cNvSpPr txBox="false"/>
          <p:nvPr isPhoto="false"/>
        </p:nvSpPr>
        <p:spPr>
          <a:xfrm flipH="false" flipV="false" rot="0">
            <a:off x="6381598" y="3476549"/>
            <a:ext cx="418794" cy="418794"/>
          </a:xfrm>
          <a:prstGeom prst="roundRect">
            <a:avLst>
              <a:gd fmla="val 99246" name="adj"/>
            </a:avLst>
          </a:prstGeom>
          <a:solidFill>
            <a:srgbClr val="4A9E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17" name="Shape 317"/>
          <p:cNvSpPr txBox="true"/>
          <p:nvPr isPhoto="false"/>
        </p:nvSpPr>
        <p:spPr>
          <a:xfrm flipH="false" flipV="false" rot="0">
            <a:off x="6381598" y="3476549"/>
            <a:ext cx="419710" cy="4197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02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8" name="Shape 318"/>
          <p:cNvSpPr txBox="true"/>
          <p:nvPr isPhoto="false"/>
        </p:nvSpPr>
        <p:spPr>
          <a:xfrm flipH="false" flipV="false" rot="0">
            <a:off x="6933895" y="3528670"/>
            <a:ext cx="1325880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Псевдокод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19" name="Shape 319"/>
          <p:cNvSpPr txBox="false"/>
          <p:nvPr isPhoto="false"/>
        </p:nvSpPr>
        <p:spPr>
          <a:xfrm flipH="false" flipV="false" rot="0">
            <a:off x="6381598" y="4067251"/>
            <a:ext cx="4572000" cy="1524305"/>
          </a:xfrm>
          <a:prstGeom prst="roundRect">
            <a:avLst>
              <a:gd fmla="val 5999" name="adj"/>
            </a:avLst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20" name="Shape 320"/>
          <p:cNvSpPr txBox="true"/>
          <p:nvPr isPhoto="false"/>
        </p:nvSpPr>
        <p:spPr>
          <a:xfrm flipH="false" flipV="false" rot="0">
            <a:off x="6381598" y="4067251"/>
            <a:ext cx="4572000" cy="15243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52400" lIns="152400" rIns="152400" tIns="152400" wrap="square"/>
          <a:p>
            <a:pPr algn="l" indent="0" marL="0"/>
            <a:r>
              <a:rPr sz="12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BEGIN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READ</a:t>
            </a:r>
            <a:r>
              <a:rPr sz="12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x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y ← 2 · x + 3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PRINT</a:t>
            </a:r>
            <a:r>
              <a:rPr sz="12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y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END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21" name="Shape 321"/>
          <p:cNvSpPr txBox="true"/>
          <p:nvPr isPhoto="false"/>
        </p:nvSpPr>
        <p:spPr>
          <a:xfrm flipH="false" flipV="false" rot="0">
            <a:off x="6381598" y="5724144"/>
            <a:ext cx="4572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➕ строго и компактно · ➖ нет единого стандарта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22" name="Shape 322"/>
          <p:cNvSpPr txBox="false"/>
          <p:nvPr isPhoto="false"/>
        </p:nvSpPr>
        <p:spPr>
          <a:xfrm flipH="false" flipV="false" rot="0">
            <a:off x="11716207" y="3476549"/>
            <a:ext cx="418794" cy="418794"/>
          </a:xfrm>
          <a:prstGeom prst="roundRect">
            <a:avLst>
              <a:gd fmla="val 99246" name="adj"/>
            </a:avLst>
          </a:prstGeom>
          <a:solidFill>
            <a:srgbClr val="00B8D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23" name="Shape 323"/>
          <p:cNvSpPr txBox="true"/>
          <p:nvPr isPhoto="false"/>
        </p:nvSpPr>
        <p:spPr>
          <a:xfrm flipH="false" flipV="false" rot="0">
            <a:off x="11716207" y="3476549"/>
            <a:ext cx="419710" cy="4197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03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24" name="Shape 324"/>
          <p:cNvSpPr txBox="true"/>
          <p:nvPr isPhoto="false"/>
        </p:nvSpPr>
        <p:spPr>
          <a:xfrm flipH="false" flipV="false" rot="0">
            <a:off x="12268505" y="3528670"/>
            <a:ext cx="3915461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Блок-схема (ГОСТ 19.701-90)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326" name="Picture 326"/>
          <p:cNvPicPr preferRelativeResize="true"/>
          <p:nvPr isPhoto="false"/>
        </p:nvPicPr>
        <p:blipFill>
          <a:blip r:embed="rId6"/>
          <a:srcRect b="0" l="-3" r="-3" t="0"/>
          <a:stretch/>
        </p:blipFill>
        <p:spPr>
          <a:xfrm flipH="false" flipV="false" rot="0">
            <a:off x="11716207" y="4238244"/>
            <a:ext cx="5524805" cy="1714500"/>
          </a:xfrm>
          <a:prstGeom prst="rect">
            <a:avLst/>
          </a:prstGeom>
        </p:spPr>
      </p:pic>
      <p:sp>
        <p:nvSpPr>
          <p:cNvPr hidden="false" id="327" name="Shape 327"/>
          <p:cNvSpPr txBox="false"/>
          <p:nvPr isPhoto="false"/>
        </p:nvSpPr>
        <p:spPr>
          <a:xfrm flipH="false" flipV="false" rot="0">
            <a:off x="1047902" y="6524243"/>
            <a:ext cx="418794" cy="418794"/>
          </a:xfrm>
          <a:prstGeom prst="roundRect">
            <a:avLst>
              <a:gd fmla="val 99246" name="adj"/>
            </a:avLst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28" name="Shape 328"/>
          <p:cNvSpPr txBox="true"/>
          <p:nvPr isPhoto="false"/>
        </p:nvSpPr>
        <p:spPr>
          <a:xfrm flipH="false" flipV="false" rot="0">
            <a:off x="1047902" y="6524243"/>
            <a:ext cx="419709" cy="4197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04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29" name="Shape 329"/>
          <p:cNvSpPr txBox="true"/>
          <p:nvPr isPhoto="false"/>
        </p:nvSpPr>
        <p:spPr>
          <a:xfrm flipH="false" flipV="false" rot="0">
            <a:off x="1600200" y="6577279"/>
            <a:ext cx="3374136" cy="3145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Аналитическая (формула)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30" name="Shape 330"/>
          <p:cNvSpPr txBox="true"/>
          <p:nvPr isPhoto="false"/>
        </p:nvSpPr>
        <p:spPr>
          <a:xfrm flipH="false" flipV="false" rot="0">
            <a:off x="1047902" y="7229246"/>
            <a:ext cx="7429500" cy="7434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5800">
                <a:solidFill>
                  <a:srgbClr val="4A9EFF"/>
                </a:solidFill>
                <a:latin typeface="Cambria Math"/>
                <a:ea typeface="Cambria Math"/>
                <a:cs typeface="Cambria Math"/>
              </a:rPr>
              <a:t>y = 2x + 3</a:t>
            </a:r>
            <a:endParaRPr sz="5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31" name="Shape 331"/>
          <p:cNvSpPr txBox="true"/>
          <p:nvPr isPhoto="false"/>
        </p:nvSpPr>
        <p:spPr>
          <a:xfrm flipH="false" flipV="false" rot="0">
            <a:off x="1047902" y="8143646"/>
            <a:ext cx="7429500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600">
                <a:solidFill>
                  <a:srgbClr val="A8BCD9"/>
                </a:solidFill>
                <a:latin typeface="Cambria Math"/>
                <a:ea typeface="Cambria Math"/>
                <a:cs typeface="Cambria Math"/>
              </a:rPr>
              <a:t>∀ x ∈ ℝ : f : ℝ → ℝ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32" name="Shape 332"/>
          <p:cNvSpPr txBox="true"/>
          <p:nvPr isPhoto="false"/>
        </p:nvSpPr>
        <p:spPr>
          <a:xfrm flipH="false" flipV="false" rot="0">
            <a:off x="1047902" y="8581644"/>
            <a:ext cx="74295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100">
                <a:solidFill>
                  <a:srgbClr val="7C92B5"/>
                </a:solidFill>
                <a:latin typeface="Inter"/>
                <a:ea typeface="Inter"/>
                <a:cs typeface="Inter"/>
              </a:rPr>
              <a:t>➕ максимально компактно · ➖ применимо только к арифметическим алгоритмам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33" name="Shape 333"/>
          <p:cNvSpPr txBox="false"/>
          <p:nvPr isPhoto="false"/>
        </p:nvSpPr>
        <p:spPr>
          <a:xfrm flipH="false" flipV="false" rot="0">
            <a:off x="9239098" y="6524243"/>
            <a:ext cx="418794" cy="418794"/>
          </a:xfrm>
          <a:prstGeom prst="roundRect">
            <a:avLst>
              <a:gd fmla="val 99246" name="adj"/>
            </a:avLst>
          </a:prstGeom>
          <a:solidFill>
            <a:srgbClr val="1CA77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34" name="Shape 334"/>
          <p:cNvSpPr txBox="true"/>
          <p:nvPr isPhoto="false"/>
        </p:nvSpPr>
        <p:spPr>
          <a:xfrm flipH="false" flipV="false" rot="0">
            <a:off x="9239098" y="6524243"/>
            <a:ext cx="419710" cy="4197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05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35" name="Shape 335"/>
          <p:cNvSpPr txBox="true"/>
          <p:nvPr isPhoto="false"/>
        </p:nvSpPr>
        <p:spPr>
          <a:xfrm flipH="false" flipV="false" rot="0">
            <a:off x="9791395" y="6577279"/>
            <a:ext cx="1324051" cy="3145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Табличная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336" name="Table 336"/>
          <p:cNvGraphicFramePr/>
          <p:nvPr isPhoto="false"/>
        </p:nvGraphicFramePr>
        <p:xfrm flipH="false" flipV="false" rot="0">
          <a:off x="9239098" y="7114946"/>
          <a:ext cx="8001000" cy="848562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1040586"/>
                <a:gridCol w="1393546"/>
                <a:gridCol w="1393546"/>
                <a:gridCol w="1040586"/>
                <a:gridCol w="1040586"/>
                <a:gridCol w="1040586"/>
                <a:gridCol w="1041502"/>
              </a:tblGrid>
              <a:tr h="424282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350">
                          <a:solidFill>
                            <a:srgbClr val="1B3A7A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x</a:t>
                      </a:r>
                      <a:endParaRPr sz="13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95098" marL="95098" marR="95098" marT="95098" vert="horz">
                    <a:lnL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L>
                    <a:lnR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T>
                    <a:lnB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350">
                          <a:solidFill>
                            <a:srgbClr val="1B3A7A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−2</a:t>
                      </a:r>
                      <a:endParaRPr sz="13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95098" marL="95098" marR="95098" marT="95098" vert="horz">
                    <a:lnL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L>
                    <a:lnR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T>
                    <a:lnB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350">
                          <a:solidFill>
                            <a:srgbClr val="1B3A7A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−1</a:t>
                      </a:r>
                      <a:endParaRPr sz="13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95098" marL="95098" marR="95098" marT="95098" vert="horz">
                    <a:lnL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L>
                    <a:lnR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T>
                    <a:lnB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350">
                          <a:solidFill>
                            <a:srgbClr val="1B3A7A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0</a:t>
                      </a:r>
                      <a:endParaRPr sz="13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95098" marL="95098" marR="95098" marT="95098" vert="horz">
                    <a:lnL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L>
                    <a:lnR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T>
                    <a:lnB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350">
                          <a:solidFill>
                            <a:srgbClr val="1B3A7A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1</a:t>
                      </a:r>
                      <a:endParaRPr sz="13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95098" marL="95098" marR="95098" marT="95098" vert="horz">
                    <a:lnL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L>
                    <a:lnR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T>
                    <a:lnB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350">
                          <a:solidFill>
                            <a:srgbClr val="1B3A7A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2</a:t>
                      </a:r>
                      <a:endParaRPr sz="13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95098" marL="95098" marR="95098" marT="95098" vert="horz">
                    <a:lnL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L>
                    <a:lnR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T>
                    <a:lnB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350">
                          <a:solidFill>
                            <a:srgbClr val="1B3A7A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3</a:t>
                      </a:r>
                      <a:endParaRPr sz="13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95098" marL="95098" marR="95098" marT="95098" vert="horz">
                    <a:lnL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L>
                    <a:lnR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T>
                    <a:lnB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</a:tr>
              <a:tr h="424282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b="true" sz="1350">
                          <a:solidFill>
                            <a:srgbClr val="0A1F44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y</a:t>
                      </a:r>
                      <a:endParaRPr sz="13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95098" marL="95098" marR="95098" marT="95098" vert="horz">
                    <a:lnL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L>
                    <a:lnR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T>
                    <a:lnB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sz="1350">
                          <a:solidFill>
                            <a:srgbClr val="1E2A3D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−1</a:t>
                      </a:r>
                      <a:endParaRPr sz="13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95098" marL="95098" marR="95098" marT="95098" vert="horz">
                    <a:lnL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L>
                    <a:lnR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T>
                    <a:lnB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sz="1350">
                          <a:solidFill>
                            <a:srgbClr val="1E2A3D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1</a:t>
                      </a:r>
                      <a:endParaRPr sz="13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95098" marL="95098" marR="95098" marT="95098" vert="horz">
                    <a:lnL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L>
                    <a:lnR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T>
                    <a:lnB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sz="1350">
                          <a:solidFill>
                            <a:srgbClr val="1E2A3D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3</a:t>
                      </a:r>
                      <a:endParaRPr sz="13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95098" marL="95098" marR="95098" marT="95098" vert="horz">
                    <a:lnL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L>
                    <a:lnR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T>
                    <a:lnB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sz="1350">
                          <a:solidFill>
                            <a:srgbClr val="1E2A3D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5</a:t>
                      </a:r>
                      <a:endParaRPr sz="13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95098" marL="95098" marR="95098" marT="95098" vert="horz">
                    <a:lnL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L>
                    <a:lnR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T>
                    <a:lnB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sz="1350">
                          <a:solidFill>
                            <a:srgbClr val="1E2A3D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7</a:t>
                      </a:r>
                      <a:endParaRPr sz="13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95098" marL="95098" marR="95098" marT="95098" vert="horz">
                    <a:lnL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L>
                    <a:lnR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T>
                    <a:lnB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sz="1350">
                          <a:solidFill>
                            <a:srgbClr val="1E2A3D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9</a:t>
                      </a:r>
                      <a:endParaRPr sz="13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95098" marL="95098" marR="95098" marT="95098" vert="horz">
                    <a:lnL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L>
                    <a:lnR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T>
                    <a:lnB w="9525">
                      <a:solidFill>
                        <a:srgbClr val="D7DEE9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</a:tr>
            </a:tbl>
          </a:graphicData>
        </a:graphic>
      </p:graphicFrame>
      <p:sp>
        <p:nvSpPr>
          <p:cNvPr hidden="false" id="337" name="Shape 337"/>
          <p:cNvSpPr txBox="true"/>
          <p:nvPr isPhoto="false"/>
        </p:nvSpPr>
        <p:spPr>
          <a:xfrm flipH="false" flipV="false" rot="0">
            <a:off x="9239098" y="8096098"/>
            <a:ext cx="8001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➕ наглядно при дискретном входе · ➖ ограничено числом строк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38" name="Shape 338"/>
          <p:cNvSpPr txBox="false"/>
          <p:nvPr isPhoto="false"/>
        </p:nvSpPr>
        <p:spPr>
          <a:xfrm flipH="false" flipV="false" rot="0">
            <a:off x="16633850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340" name="Picture 340"/>
          <p:cNvPicPr preferRelativeResize="true"/>
          <p:nvPr isPhoto="false"/>
        </p:nvPicPr>
        <p:blipFill>
          <a:blip r:embed="rId7"/>
          <a:srcRect b="0" l="-101" r="-101" t="0"/>
          <a:stretch/>
        </p:blipFill>
        <p:spPr>
          <a:xfrm flipH="false" flipV="false" rot="0">
            <a:off x="16442741" y="838505"/>
            <a:ext cx="1086307" cy="400506"/>
          </a:xfrm>
          <a:prstGeom prst="rect">
            <a:avLst/>
          </a:prstGeom>
        </p:spPr>
      </p:pic>
      <p:sp>
        <p:nvSpPr>
          <p:cNvPr hidden="false" id="341" name="Shape 341"/>
          <p:cNvSpPr txBox="false"/>
          <p:nvPr isPhoto="false"/>
        </p:nvSpPr>
        <p:spPr>
          <a:xfrm flipH="false" flipV="false" rot="0">
            <a:off x="16804844" y="838505"/>
            <a:ext cx="724205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5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8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342" name="GroupShape 34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43" name="Shape 343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44" name="Shape 344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346" name="Picture 346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347" name="Shape 347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348" name="Shape 348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349" name="Shape 349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50" name="Shape 350"/>
          <p:cNvSpPr txBox="true"/>
          <p:nvPr isPhoto="false"/>
        </p:nvSpPr>
        <p:spPr>
          <a:xfrm flipH="false" flipV="false" rot="0">
            <a:off x="2667305" y="9982505"/>
            <a:ext cx="3106217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 · Основы теории алгоритмов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51" name="Shape 351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08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353" name="Picture 353"/>
          <p:cNvPicPr preferRelativeResize="true"/>
          <p:nvPr isPhoto="false"/>
        </p:nvPicPr>
        <p:blipFill>
          <a:blip r:embed="rId2"/>
          <a:srcRect b="-1" l="0" r="0" t="-1"/>
          <a:stretch/>
        </p:blipFill>
        <p:spPr>
          <a:xfrm flipH="false" flipV="false" rot="0">
            <a:off x="761695" y="2667305"/>
            <a:ext cx="16763695" cy="914400"/>
          </a:xfrm>
          <a:prstGeom prst="rect">
            <a:avLst/>
          </a:prstGeom>
        </p:spPr>
      </p:pic>
      <p:pic>
        <p:nvPicPr>
          <p:cNvPr hidden="false" id="355" name="Picture 355"/>
          <p:cNvPicPr preferRelativeResize="true"/>
          <p:nvPr isPhoto="false"/>
        </p:nvPicPr>
        <p:blipFill>
          <a:blip r:embed="rId3"/>
          <a:srcRect b="-6" l="0" r="0" t="-6"/>
          <a:stretch/>
        </p:blipFill>
        <p:spPr>
          <a:xfrm flipH="false" flipV="false" rot="0">
            <a:off x="761695" y="3857854"/>
            <a:ext cx="10477196" cy="5429707"/>
          </a:xfrm>
          <a:prstGeom prst="rect">
            <a:avLst/>
          </a:prstGeom>
        </p:spPr>
      </p:pic>
      <p:pic>
        <p:nvPicPr>
          <p:cNvPr hidden="false" id="357" name="Picture 357"/>
          <p:cNvPicPr preferRelativeResize="true"/>
          <p:nvPr isPhoto="false"/>
        </p:nvPicPr>
        <p:blipFill>
          <a:blip r:embed="rId4"/>
          <a:srcRect b="-2" l="0" r="0" t="-2"/>
          <a:stretch/>
        </p:blipFill>
        <p:spPr>
          <a:xfrm flipH="false" flipV="false" rot="0">
            <a:off x="11430000" y="3857854"/>
            <a:ext cx="6096305" cy="5429707"/>
          </a:xfrm>
          <a:prstGeom prst="rect">
            <a:avLst/>
          </a:prstGeom>
        </p:spPr>
      </p:pic>
      <p:sp>
        <p:nvSpPr>
          <p:cNvPr hidden="false" id="358" name="Shape 358"/>
          <p:cNvSpPr txBox="true"/>
          <p:nvPr isPhoto="false"/>
        </p:nvSpPr>
        <p:spPr>
          <a:xfrm flipH="false" flipV="false" rot="0">
            <a:off x="761695" y="761695"/>
            <a:ext cx="10125151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1.5 · Классический пример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59" name="Shape 359"/>
          <p:cNvSpPr txBox="true"/>
          <p:nvPr isPhoto="false"/>
        </p:nvSpPr>
        <p:spPr>
          <a:xfrm flipH="false" flipV="false" rot="0">
            <a:off x="761695" y="1123798"/>
            <a:ext cx="11317529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Алгоритм Евклида · нахождение НОД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361" name="Picture 361"/>
          <p:cNvPicPr preferRelativeResize="true"/>
          <p:nvPr isPhoto="false"/>
        </p:nvPicPr>
        <p:blipFill>
          <a:blip r:embed="rId5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362" name="Shape 362"/>
          <p:cNvSpPr txBox="true"/>
          <p:nvPr isPhoto="false"/>
        </p:nvSpPr>
        <p:spPr>
          <a:xfrm flipH="false" flipV="false" rot="0">
            <a:off x="1143000" y="2919679"/>
            <a:ext cx="3476549" cy="4005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700">
                <a:solidFill>
                  <a:srgbClr val="F0B429"/>
                </a:solidFill>
                <a:latin typeface="Cambria Math"/>
                <a:ea typeface="Cambria Math"/>
                <a:cs typeface="Cambria Math"/>
              </a:rPr>
              <a:t>≈ 300 г. до н. э.</a:t>
            </a:r>
            <a:endParaRPr sz="2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364" name="Picture 364"/>
          <p:cNvPicPr preferRelativeResize="true"/>
          <p:nvPr isPhoto="false"/>
        </p:nvPicPr>
        <p:blipFill>
          <a:blip r:embed="rId6"/>
          <a:srcRect b="0" l="-384" r="-384" t="0"/>
          <a:stretch/>
        </p:blipFill>
        <p:spPr>
          <a:xfrm flipH="false" flipV="false" rot="0">
            <a:off x="3624681" y="2882189"/>
            <a:ext cx="19201" cy="476402"/>
          </a:xfrm>
          <a:prstGeom prst="rect">
            <a:avLst/>
          </a:prstGeom>
        </p:spPr>
      </p:pic>
      <p:sp>
        <p:nvSpPr>
          <p:cNvPr hidden="false" id="365" name="Shape 365"/>
          <p:cNvSpPr txBox="true"/>
          <p:nvPr isPhoto="false"/>
        </p:nvSpPr>
        <p:spPr>
          <a:xfrm flipH="false" flipV="false" rot="0">
            <a:off x="3930091" y="2857500"/>
            <a:ext cx="13221308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Описан в «Началах» </a:t>
            </a:r>
            <a:r>
              <a:rPr b="true" sz="1400">
                <a:solidFill>
                  <a:srgbClr val="FFFFFF"/>
                </a:solidFill>
                <a:latin typeface="Inter"/>
                <a:ea typeface="Inter"/>
                <a:cs typeface="Inter"/>
              </a:rPr>
              <a:t>Евклида Александрийского</a:t>
            </a:r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 (книги VII и X). Один из древнейших известных нетривиальных алгоритмов, до сих пор используется в криптографии (RSA, ECC). 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66" name="Shape 366"/>
          <p:cNvSpPr txBox="true"/>
          <p:nvPr isPhoto="false"/>
        </p:nvSpPr>
        <p:spPr>
          <a:xfrm flipH="false" flipV="false" rot="0">
            <a:off x="1143000" y="4562856"/>
            <a:ext cx="9715500" cy="7525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 Найти </a:t>
            </a:r>
            <a:r>
              <a:rPr b="true" sz="22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наибольший общий делитель</a:t>
            </a:r>
            <a:r>
              <a:rPr b="true" sz="22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 (НОД) двух натуральных чисел </a:t>
            </a:r>
            <a:r>
              <a:rPr b="true" i="true" sz="22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a</a:t>
            </a:r>
            <a:r>
              <a:rPr b="true" sz="22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 и </a:t>
            </a:r>
            <a:r>
              <a:rPr b="true" i="true" sz="22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b</a:t>
            </a:r>
            <a:r>
              <a:rPr b="true" sz="22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. 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67" name="Shape 367"/>
          <p:cNvSpPr txBox="false"/>
          <p:nvPr isPhoto="false"/>
        </p:nvSpPr>
        <p:spPr>
          <a:xfrm flipH="false" flipV="false" rot="0">
            <a:off x="1143000" y="5600700"/>
            <a:ext cx="9715500" cy="1781251"/>
          </a:xfrm>
          <a:prstGeom prst="roundRect">
            <a:avLst>
              <a:gd fmla="val 4392" name="adj"/>
            </a:avLst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368" name="Shape 368"/>
          <p:cNvSpPr txBox="false"/>
          <p:nvPr isPhoto="false"/>
        </p:nvSpPr>
        <p:spPr>
          <a:xfrm flipH="false" flipV="false" rot="0">
            <a:off x="1143000" y="5600700"/>
            <a:ext cx="47549" cy="1781251"/>
          </a:xfrm>
          <a:prstGeom prst="roundRect">
            <a:avLst>
              <a:gd fmla="val 164541" name="adj"/>
            </a:avLst>
          </a:prstGeom>
          <a:solidFill>
            <a:srgbClr val="2E6FD9"/>
          </a:solidFill>
          <a:ln w="12700">
            <a:solidFill>
              <a:srgbClr val="2E6FD9">
                <a:alpha val="0"/>
              </a:srgbClr>
            </a:solidFill>
            <a:prstDash val="solid"/>
          </a:ln>
        </p:spPr>
      </p:sp>
      <p:sp>
        <p:nvSpPr>
          <p:cNvPr hidden="false" id="369" name="Shape 369"/>
          <p:cNvSpPr txBox="true"/>
          <p:nvPr isPhoto="false"/>
        </p:nvSpPr>
        <p:spPr>
          <a:xfrm flipH="false" flipV="false" rot="0">
            <a:off x="1495044" y="5905195"/>
            <a:ext cx="9058962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26" sz="10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ОСНОВНОЕ ТОЖДЕСТВО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70" name="Shape 370"/>
          <p:cNvSpPr txBox="true"/>
          <p:nvPr isPhoto="false"/>
        </p:nvSpPr>
        <p:spPr>
          <a:xfrm flipH="false" flipV="false" rot="0">
            <a:off x="1495044" y="6219749"/>
            <a:ext cx="9058962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34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НОД(a, b) = НОД(b, a mod b)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71" name="Shape 371"/>
          <p:cNvSpPr txBox="true"/>
          <p:nvPr isPhoto="false"/>
        </p:nvSpPr>
        <p:spPr>
          <a:xfrm flipH="false" flipV="false" rot="0">
            <a:off x="1495044" y="6884518"/>
            <a:ext cx="9058962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200">
                <a:solidFill>
                  <a:srgbClr val="5A6B85"/>
                </a:solidFill>
                <a:latin typeface="Inter"/>
                <a:ea typeface="Inter"/>
                <a:cs typeface="Inter"/>
              </a:rPr>
              <a:t>если b ≠ 0, иначе НОД(a, 0) = a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72" name="Shape 372"/>
          <p:cNvSpPr txBox="true"/>
          <p:nvPr isPhoto="false"/>
        </p:nvSpPr>
        <p:spPr>
          <a:xfrm flipH="false" flipV="false" rot="0">
            <a:off x="1143000" y="7608721"/>
            <a:ext cx="97155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26" sz="10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ПСЕВДОКОД · ИТЕРАТИВНАЯ ВЕРСИЯ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73" name="Shape 373"/>
          <p:cNvSpPr txBox="false"/>
          <p:nvPr isPhoto="false"/>
        </p:nvSpPr>
        <p:spPr>
          <a:xfrm flipH="false" flipV="false" rot="0">
            <a:off x="1143000" y="7884870"/>
            <a:ext cx="9715500" cy="2133294"/>
          </a:xfrm>
          <a:prstGeom prst="roundRect">
            <a:avLst>
              <a:gd fmla="val 3827" name="adj"/>
            </a:avLst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74" name="Shape 374"/>
          <p:cNvSpPr txBox="true"/>
          <p:nvPr isPhoto="false"/>
        </p:nvSpPr>
        <p:spPr>
          <a:xfrm flipH="false" flipV="false" rot="0">
            <a:off x="1143000" y="7884870"/>
            <a:ext cx="9715500" cy="21342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90500" lIns="228600" rIns="228600" tIns="190500" wrap="square"/>
          <a:p>
            <a:pPr algn="l" indent="0" marL="0"/>
            <a:r>
              <a:rPr sz="13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function</a:t>
            </a:r>
            <a:r>
              <a:rPr sz="13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gcd</a:t>
            </a:r>
            <a:r>
              <a:rPr sz="13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(a, b):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while</a:t>
            </a:r>
            <a:r>
              <a:rPr sz="13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b ≠ 0: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r ← a </a:t>
            </a:r>
            <a:r>
              <a:rPr sz="13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mod</a:t>
            </a:r>
            <a:r>
              <a:rPr sz="13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b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a ← b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b ← r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return</a:t>
            </a:r>
            <a:r>
              <a:rPr sz="13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a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75" name="Shape 375"/>
          <p:cNvSpPr txBox="false"/>
          <p:nvPr isPhoto="false"/>
        </p:nvSpPr>
        <p:spPr>
          <a:xfrm flipH="false" flipV="false" rot="0">
            <a:off x="1143000" y="4143146"/>
            <a:ext cx="886054" cy="286206"/>
          </a:xfrm>
          <a:prstGeom prst="roundRect">
            <a:avLst>
              <a:gd fmla="val 319489" name="adj"/>
            </a:avLst>
          </a:prstGeom>
          <a:solidFill>
            <a:srgbClr val="E3EE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76" name="Shape 376"/>
          <p:cNvSpPr txBox="false"/>
          <p:nvPr isPhoto="false"/>
        </p:nvSpPr>
        <p:spPr>
          <a:xfrm flipH="false" flipV="false" rot="0">
            <a:off x="1143000" y="4143146"/>
            <a:ext cx="886054" cy="2862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ЗАДАЧА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77" name="Shape 377"/>
          <p:cNvSpPr txBox="false"/>
          <p:nvPr isPhoto="false"/>
        </p:nvSpPr>
        <p:spPr>
          <a:xfrm flipH="false" flipV="false" rot="0">
            <a:off x="11716207" y="4095598"/>
            <a:ext cx="1266443" cy="286206"/>
          </a:xfrm>
          <a:prstGeom prst="roundRect">
            <a:avLst>
              <a:gd fmla="val 319489" name="adj"/>
            </a:avLst>
          </a:prstGeom>
          <a:solidFill>
            <a:srgbClr val="FFF1D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78" name="Shape 378"/>
          <p:cNvSpPr txBox="false"/>
          <p:nvPr isPhoto="false"/>
        </p:nvSpPr>
        <p:spPr>
          <a:xfrm flipH="false" flipV="false" rot="0">
            <a:off x="11716207" y="4095598"/>
            <a:ext cx="1267358" cy="2862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7A5A0E"/>
                </a:solidFill>
                <a:latin typeface="Manrope"/>
                <a:ea typeface="Manrope"/>
                <a:cs typeface="Manrope"/>
              </a:rPr>
              <a:t>БЛОК-СХЕМА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380" name="Picture 380"/>
          <p:cNvPicPr preferRelativeResize="true"/>
          <p:nvPr isPhoto="false"/>
        </p:nvPicPr>
        <p:blipFill>
          <a:blip r:embed="rId7"/>
          <a:srcRect b="-5" l="0" r="0" t="-5"/>
          <a:stretch/>
        </p:blipFill>
        <p:spPr>
          <a:xfrm flipH="false" flipV="false" rot="0">
            <a:off x="11620195" y="4476902"/>
            <a:ext cx="5715001" cy="4858207"/>
          </a:xfrm>
          <a:prstGeom prst="rect">
            <a:avLst/>
          </a:prstGeom>
        </p:spPr>
      </p:pic>
      <p:sp>
        <p:nvSpPr>
          <p:cNvPr hidden="false" id="381" name="Shape 381"/>
          <p:cNvSpPr txBox="false"/>
          <p:nvPr isPhoto="false"/>
        </p:nvSpPr>
        <p:spPr>
          <a:xfrm flipH="false" flipV="false" rot="0">
            <a:off x="16633850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383" name="Picture 383"/>
          <p:cNvPicPr preferRelativeResize="true"/>
          <p:nvPr isPhoto="false"/>
        </p:nvPicPr>
        <p:blipFill>
          <a:blip r:embed="rId8"/>
          <a:srcRect b="0" l="-101" r="-101" t="0"/>
          <a:stretch/>
        </p:blipFill>
        <p:spPr>
          <a:xfrm flipH="false" flipV="false" rot="0">
            <a:off x="16442741" y="838505"/>
            <a:ext cx="1086307" cy="400506"/>
          </a:xfrm>
          <a:prstGeom prst="rect">
            <a:avLst/>
          </a:prstGeom>
        </p:spPr>
      </p:pic>
      <p:sp>
        <p:nvSpPr>
          <p:cNvPr hidden="false" id="384" name="Shape 384"/>
          <p:cNvSpPr txBox="false"/>
          <p:nvPr isPhoto="false"/>
        </p:nvSpPr>
        <p:spPr>
          <a:xfrm flipH="false" flipV="false" rot="0">
            <a:off x="16804844" y="838505"/>
            <a:ext cx="724205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5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9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385" name="GroupShape 38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86" name="Shape 386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387" name="Shape 387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389" name="Picture 389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390" name="Shape 390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391" name="Shape 391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392" name="Shape 392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93" name="Shape 393"/>
          <p:cNvSpPr txBox="true"/>
          <p:nvPr isPhoto="false"/>
        </p:nvSpPr>
        <p:spPr>
          <a:xfrm flipH="false" flipV="false" rot="0">
            <a:off x="2667305" y="9982505"/>
            <a:ext cx="3106217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 · Основы теории алгоритмов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94" name="Shape 394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09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396" name="Picture 396"/>
          <p:cNvPicPr preferRelativeResize="true"/>
          <p:nvPr isPhoto="false"/>
        </p:nvPicPr>
        <p:blipFill>
          <a:blip r:embed="rId2"/>
          <a:srcRect b="-1" l="0" r="0" t="-1"/>
          <a:stretch/>
        </p:blipFill>
        <p:spPr>
          <a:xfrm flipH="false" flipV="false" rot="0">
            <a:off x="761695" y="2667305"/>
            <a:ext cx="16763695" cy="1143000"/>
          </a:xfrm>
          <a:prstGeom prst="rect">
            <a:avLst/>
          </a:prstGeom>
        </p:spPr>
      </p:pic>
      <p:pic>
        <p:nvPicPr>
          <p:cNvPr hidden="false" id="398" name="Picture 398"/>
          <p:cNvPicPr preferRelativeResize="true"/>
          <p:nvPr isPhoto="false"/>
        </p:nvPicPr>
        <p:blipFill>
          <a:blip r:embed="rId3"/>
          <a:srcRect b="0" l="-4" r="-4" t="0"/>
          <a:stretch/>
        </p:blipFill>
        <p:spPr>
          <a:xfrm flipH="false" flipV="false" rot="0">
            <a:off x="761695" y="4048049"/>
            <a:ext cx="11144707" cy="5286145"/>
          </a:xfrm>
          <a:prstGeom prst="rect">
            <a:avLst/>
          </a:prstGeom>
        </p:spPr>
      </p:pic>
      <p:sp>
        <p:nvSpPr>
          <p:cNvPr hidden="false" id="399" name="Shape 399"/>
          <p:cNvSpPr txBox="false"/>
          <p:nvPr isPhoto="false"/>
        </p:nvSpPr>
        <p:spPr>
          <a:xfrm flipH="false" flipV="false" rot="0">
            <a:off x="12191695" y="4048049"/>
            <a:ext cx="5333695" cy="5286145"/>
          </a:xfrm>
          <a:prstGeom prst="roundRect">
            <a:avLst>
              <a:gd fmla="val 873" name="adj"/>
            </a:avLst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401" name="Picture 401"/>
          <p:cNvPicPr preferRelativeResize="true"/>
          <p:nvPr isPhoto="false"/>
        </p:nvPicPr>
        <p:blipFill>
          <a:blip r:embed="rId4"/>
          <a:srcRect b="-1" l="0" r="0" t="-1"/>
          <a:stretch/>
        </p:blipFill>
        <p:spPr>
          <a:xfrm flipH="false" flipV="false" rot="0">
            <a:off x="12191695" y="4048049"/>
            <a:ext cx="5333695" cy="5286145"/>
          </a:xfrm>
          <a:prstGeom prst="rect">
            <a:avLst/>
          </a:prstGeom>
        </p:spPr>
      </p:pic>
      <p:sp>
        <p:nvSpPr>
          <p:cNvPr hidden="false" id="402" name="Shape 402"/>
          <p:cNvSpPr txBox="true"/>
          <p:nvPr isPhoto="false"/>
        </p:nvSpPr>
        <p:spPr>
          <a:xfrm flipH="false" flipV="false" rot="0">
            <a:off x="761695" y="761695"/>
            <a:ext cx="7525512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1.5 · Пошаговая трассировка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03" name="Shape 403"/>
          <p:cNvSpPr txBox="true"/>
          <p:nvPr isPhoto="false"/>
        </p:nvSpPr>
        <p:spPr>
          <a:xfrm flipH="false" flipV="false" rot="0">
            <a:off x="761695" y="1123798"/>
            <a:ext cx="8958377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Пример: НОД(252, 105) = 21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405" name="Picture 405"/>
          <p:cNvPicPr preferRelativeResize="true"/>
          <p:nvPr isPhoto="false"/>
        </p:nvPicPr>
        <p:blipFill>
          <a:blip r:embed="rId5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406" name="Shape 406"/>
          <p:cNvSpPr txBox="true"/>
          <p:nvPr isPhoto="false"/>
        </p:nvSpPr>
        <p:spPr>
          <a:xfrm flipH="false" flipV="false" rot="0">
            <a:off x="1143000" y="2809951"/>
            <a:ext cx="27432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7" sz="10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ВХОДНЫЕ ДАННЫЕ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07" name="Shape 407"/>
          <p:cNvSpPr txBox="true"/>
          <p:nvPr isPhoto="false"/>
        </p:nvSpPr>
        <p:spPr>
          <a:xfrm flipH="false" flipV="false" rot="0">
            <a:off x="1143000" y="3066898"/>
            <a:ext cx="4031590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31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a = 252, b = 105</a:t>
            </a:r>
            <a:endParaRPr sz="3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08" name="Shape 408"/>
          <p:cNvSpPr txBox="true"/>
          <p:nvPr isPhoto="false"/>
        </p:nvSpPr>
        <p:spPr>
          <a:xfrm flipH="false" flipV="false" rot="0">
            <a:off x="14521586" y="2885846"/>
            <a:ext cx="26289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b="true" spc="147" sz="10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ИНВАРИАНТ ЦИКЛА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09" name="Shape 409"/>
          <p:cNvSpPr txBox="true"/>
          <p:nvPr isPhoto="false"/>
        </p:nvSpPr>
        <p:spPr>
          <a:xfrm flipH="false" flipV="false" rot="0">
            <a:off x="14022324" y="3143707"/>
            <a:ext cx="3129077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i="true" sz="2100">
                <a:solidFill>
                  <a:srgbClr val="DDE7F5"/>
                </a:solidFill>
                <a:latin typeface="Cambria Math"/>
                <a:ea typeface="Cambria Math"/>
                <a:cs typeface="Cambria Math"/>
              </a:rPr>
              <a:t>НОД(a, b) сохраняется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10" name="Shape 410"/>
          <p:cNvSpPr txBox="true"/>
          <p:nvPr isPhoto="false"/>
        </p:nvSpPr>
        <p:spPr>
          <a:xfrm flipH="false" flipV="false" rot="0">
            <a:off x="1143000" y="4334256"/>
            <a:ext cx="10383012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7" sz="10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ТРАССИРОВКА ИТЕРАЦИЙ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411" name="Table 411"/>
          <p:cNvGraphicFramePr/>
          <p:nvPr isPhoto="false"/>
        </p:nvGraphicFramePr>
        <p:xfrm flipH="false" flipV="false" rot="0">
          <a:off x="1143000" y="4686300"/>
          <a:ext cx="10383012" cy="2496312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1220724"/>
                <a:gridCol w="1220724"/>
                <a:gridCol w="1220724"/>
                <a:gridCol w="4795114"/>
                <a:gridCol w="743407"/>
                <a:gridCol w="1181405"/>
              </a:tblGrid>
              <a:tr h="624078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650">
                          <a:solidFill>
                            <a:srgbClr val="FFFFFF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Шаг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0A1F44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650">
                          <a:solidFill>
                            <a:srgbClr val="FFFFFF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a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0A1F44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650">
                          <a:solidFill>
                            <a:srgbClr val="FFFFFF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b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0A1F44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b="true" sz="1650">
                          <a:solidFill>
                            <a:srgbClr val="FFFFFF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Деление с остатком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0A1F44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650">
                          <a:solidFill>
                            <a:srgbClr val="FFFFFF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q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0A1F44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650">
                          <a:solidFill>
                            <a:srgbClr val="FFFFFF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r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0A1F44"/>
                    </a:solidFill>
                  </a:tcPr>
                </a:tc>
              </a:tr>
              <a:tr h="624078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650">
                          <a:solidFill>
                            <a:srgbClr val="2E6FD9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1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sz="1650">
                          <a:solidFill>
                            <a:srgbClr val="0A1F44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252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sz="1650">
                          <a:solidFill>
                            <a:srgbClr val="0A1F44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105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650">
                          <a:solidFill>
                            <a:srgbClr val="1E2A3D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252 = 105 · 2 + </a:t>
                      </a:r>
                      <a:r>
                        <a:rPr b="true" sz="1650">
                          <a:solidFill>
                            <a:srgbClr val="2E6FD9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42</a:t>
                      </a:r>
                      <a:endParaRPr sz="1200"/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sz="1650">
                          <a:solidFill>
                            <a:srgbClr val="5A6B85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2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650">
                          <a:solidFill>
                            <a:srgbClr val="2E6FD9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42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</a:tr>
              <a:tr h="624078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650">
                          <a:solidFill>
                            <a:srgbClr val="2E6FD9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2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sz="1650">
                          <a:solidFill>
                            <a:srgbClr val="0A1F44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105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sz="1650">
                          <a:solidFill>
                            <a:srgbClr val="0A1F44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42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650">
                          <a:solidFill>
                            <a:srgbClr val="1E2A3D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105 = 42 · 2 + </a:t>
                      </a:r>
                      <a:r>
                        <a:rPr b="true" sz="1650">
                          <a:solidFill>
                            <a:srgbClr val="2E6FD9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21</a:t>
                      </a:r>
                      <a:endParaRPr sz="1200"/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sz="1650">
                          <a:solidFill>
                            <a:srgbClr val="5A6B85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2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FFFFF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650">
                          <a:solidFill>
                            <a:srgbClr val="2E6FD9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21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FFFFF"/>
                    </a:solidFill>
                  </a:tcPr>
                </a:tc>
              </a:tr>
              <a:tr h="624078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650">
                          <a:solidFill>
                            <a:srgbClr val="7A5A0E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3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FF8E5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sz="1650">
                          <a:solidFill>
                            <a:srgbClr val="0A1F44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42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FF8E5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sz="1650">
                          <a:solidFill>
                            <a:srgbClr val="0A1F44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21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FF8E5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650">
                          <a:solidFill>
                            <a:srgbClr val="1E2A3D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42 = 21 · 2 + </a:t>
                      </a:r>
                      <a:r>
                        <a:rPr b="true" sz="1650">
                          <a:solidFill>
                            <a:srgbClr val="1CA77F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0</a:t>
                      </a:r>
                      <a:endParaRPr sz="1200"/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FF8E5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sz="1650">
                          <a:solidFill>
                            <a:srgbClr val="5A6B85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2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FF8E5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>
                        <a:buNone/>
                      </a:pPr>
                      <a:r>
                        <a:rPr b="true" sz="1650">
                          <a:solidFill>
                            <a:srgbClr val="1CA77F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0 ⏹</a:t>
                      </a:r>
                      <a:endParaRPr sz="1650">
                        <a:latin typeface="JetBrains Mono"/>
                        <a:ea typeface="JetBrains Mono"/>
                        <a:cs typeface="JetBrains Mono"/>
                      </a:endParaRPr>
                    </a:p>
                  </a:txBody>
                  <a:tcPr anchor="ctr" anchorCtr="false" marB="171907" marL="133502" marR="133502" marT="171907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FF8E5"/>
                    </a:solidFill>
                  </a:tcPr>
                </a:tc>
              </a:tr>
            </a:tbl>
          </a:graphicData>
        </a:graphic>
      </p:graphicFrame>
      <p:sp>
        <p:nvSpPr>
          <p:cNvPr hidden="false" id="412" name="Shape 412"/>
          <p:cNvSpPr txBox="false"/>
          <p:nvPr isPhoto="false"/>
        </p:nvSpPr>
        <p:spPr>
          <a:xfrm flipH="false" flipV="false" rot="0">
            <a:off x="1143000" y="7467904"/>
            <a:ext cx="10382098" cy="780898"/>
          </a:xfrm>
          <a:prstGeom prst="roundRect">
            <a:avLst>
              <a:gd fmla="val 28560" name="adj"/>
            </a:avLst>
          </a:prstGeom>
          <a:solidFill>
            <a:srgbClr val="E8F7F1"/>
          </a:solidFill>
          <a:ln w="12700">
            <a:solidFill>
              <a:srgbClr val="1CA77F"/>
            </a:solidFill>
            <a:prstDash val="solid"/>
          </a:ln>
        </p:spPr>
      </p:sp>
      <p:sp>
        <p:nvSpPr>
          <p:cNvPr hidden="false" id="413" name="Shape 413"/>
          <p:cNvSpPr txBox="true"/>
          <p:nvPr isPhoto="false"/>
        </p:nvSpPr>
        <p:spPr>
          <a:xfrm flipH="false" flipV="false" rot="0">
            <a:off x="1380744" y="7648956"/>
            <a:ext cx="305410" cy="4197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400">
                <a:solidFill>
                  <a:srgbClr val="1CA77F"/>
                </a:solidFill>
                <a:latin typeface="Manrope"/>
                <a:ea typeface="Manrope"/>
                <a:cs typeface="Manrope"/>
              </a:rPr>
              <a:t>✓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14" name="Shape 414"/>
          <p:cNvSpPr txBox="true"/>
          <p:nvPr isPhoto="false"/>
        </p:nvSpPr>
        <p:spPr>
          <a:xfrm flipH="false" flipV="false" rot="0">
            <a:off x="1837944" y="7648956"/>
            <a:ext cx="6268212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26" sz="1000">
                <a:solidFill>
                  <a:srgbClr val="0E6B52"/>
                </a:solidFill>
                <a:latin typeface="Manrope"/>
                <a:ea typeface="Manrope"/>
                <a:cs typeface="Manrope"/>
              </a:rPr>
              <a:t>УСЛОВИЕ ОСТАНОВКИ ДОСТИГНУТО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15" name="Shape 415"/>
          <p:cNvSpPr txBox="true"/>
          <p:nvPr isPhoto="false"/>
        </p:nvSpPr>
        <p:spPr>
          <a:xfrm flipH="false" flipV="false" rot="0">
            <a:off x="1837944" y="7867498"/>
            <a:ext cx="6954012" cy="2002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На шаге 3 остаток r = 0, поэтому ответ — последний ненулевой делитель.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16" name="Shape 416"/>
          <p:cNvSpPr txBox="true"/>
          <p:nvPr isPhoto="false"/>
        </p:nvSpPr>
        <p:spPr>
          <a:xfrm flipH="false" flipV="false" rot="0">
            <a:off x="12573000" y="4334256"/>
            <a:ext cx="4572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7" sz="10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РЕЗУЛЬТАТ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17" name="Shape 417"/>
          <p:cNvSpPr txBox="true"/>
          <p:nvPr isPhoto="false"/>
        </p:nvSpPr>
        <p:spPr>
          <a:xfrm flipH="false" flipV="false" rot="0">
            <a:off x="12573000" y="4800600"/>
            <a:ext cx="4572000" cy="3529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2400">
                <a:solidFill>
                  <a:srgbClr val="A8BCD9"/>
                </a:solidFill>
                <a:latin typeface="Cambria Math"/>
                <a:ea typeface="Cambria Math"/>
                <a:cs typeface="Cambria Math"/>
              </a:rPr>
              <a:t>НОД(252, 105)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18" name="Shape 418"/>
          <p:cNvSpPr txBox="true"/>
          <p:nvPr isPhoto="false"/>
        </p:nvSpPr>
        <p:spPr>
          <a:xfrm flipH="false" flipV="false" rot="0">
            <a:off x="12573000" y="5286146"/>
            <a:ext cx="4572000" cy="4197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24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=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19" name="Shape 419"/>
          <p:cNvSpPr txBox="true"/>
          <p:nvPr isPhoto="false"/>
        </p:nvSpPr>
        <p:spPr>
          <a:xfrm flipH="false" flipV="false" rot="0">
            <a:off x="12573000" y="5800954"/>
            <a:ext cx="4572000" cy="15243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20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21</a:t>
            </a:r>
            <a:endParaRPr sz="12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0" name="Shape 420"/>
          <p:cNvSpPr txBox="false"/>
          <p:nvPr isPhoto="false"/>
        </p:nvSpPr>
        <p:spPr>
          <a:xfrm flipH="false" flipV="false" rot="0">
            <a:off x="12573000" y="7667243"/>
            <a:ext cx="4572000" cy="1485900"/>
          </a:xfrm>
          <a:prstGeom prst="roundRect">
            <a:avLst>
              <a:gd fmla="val 7890" name="adj"/>
            </a:avLst>
          </a:prstGeom>
          <a:solidFill>
            <a:srgbClr val="4A9EFF">
              <a:alpha val="8000"/>
            </a:srgbClr>
          </a:solidFill>
          <a:ln w="12700">
            <a:solidFill>
              <a:srgbClr val="4A9EFF">
                <a:alpha val="25000"/>
              </a:srgbClr>
            </a:solidFill>
            <a:prstDash val="solid"/>
          </a:ln>
        </p:spPr>
      </p:sp>
      <p:sp>
        <p:nvSpPr>
          <p:cNvPr hidden="false" id="421" name="Shape 421"/>
          <p:cNvSpPr txBox="true"/>
          <p:nvPr isPhoto="false"/>
        </p:nvSpPr>
        <p:spPr>
          <a:xfrm flipH="false" flipV="false" rot="0">
            <a:off x="12754051" y="7848295"/>
            <a:ext cx="4210811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ПРОВЕРКА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2" name="Shape 422"/>
          <p:cNvSpPr txBox="true"/>
          <p:nvPr isPhoto="false"/>
        </p:nvSpPr>
        <p:spPr>
          <a:xfrm flipH="false" flipV="false" rot="0">
            <a:off x="12754051" y="8096098"/>
            <a:ext cx="4210811" cy="8769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252 = 21 · 12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105 = 21 · 5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gcd(12, 5) = 1 ✓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3" name="Shape 423"/>
          <p:cNvSpPr txBox="false"/>
          <p:nvPr isPhoto="false"/>
        </p:nvSpPr>
        <p:spPr>
          <a:xfrm flipH="false" flipV="false" rot="0">
            <a:off x="12573000" y="9323222"/>
            <a:ext cx="4572000" cy="685800"/>
          </a:xfrm>
          <a:prstGeom prst="roundRect">
            <a:avLst>
              <a:gd fmla="val 37037" name="adj"/>
            </a:avLst>
          </a:prstGeom>
          <a:solidFill>
            <a:srgbClr val="F0B429">
              <a:alpha val="10000"/>
            </a:srgbClr>
          </a:solidFill>
          <a:ln w="12700">
            <a:solidFill>
              <a:srgbClr val="F0B429">
                <a:alpha val="35000"/>
              </a:srgbClr>
            </a:solidFill>
            <a:prstDash val="solid"/>
          </a:ln>
        </p:spPr>
      </p:sp>
      <p:sp>
        <p:nvSpPr>
          <p:cNvPr hidden="false" id="424" name="Shape 424"/>
          <p:cNvSpPr txBox="true"/>
          <p:nvPr isPhoto="false"/>
        </p:nvSpPr>
        <p:spPr>
          <a:xfrm flipH="false" flipV="false" rot="0">
            <a:off x="12734849" y="9465869"/>
            <a:ext cx="4248302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СЛОЖНОСТЬ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5" name="Shape 425"/>
          <p:cNvSpPr txBox="true"/>
          <p:nvPr isPhoto="false"/>
        </p:nvSpPr>
        <p:spPr>
          <a:xfrm flipH="false" flipV="false" rot="0">
            <a:off x="12734849" y="9675266"/>
            <a:ext cx="4248302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200">
                <a:solidFill>
                  <a:srgbClr val="DDE7F5"/>
                </a:solidFill>
                <a:latin typeface="Cambria Math"/>
                <a:ea typeface="Cambria Math"/>
                <a:cs typeface="Cambria Math"/>
              </a:rPr>
              <a:t>O(log min(a, b))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26" name="Shape 426"/>
          <p:cNvSpPr txBox="false"/>
          <p:nvPr isPhoto="false"/>
        </p:nvSpPr>
        <p:spPr>
          <a:xfrm flipH="false" flipV="false" rot="0">
            <a:off x="16630193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428" name="Picture 428"/>
          <p:cNvPicPr preferRelativeResize="true"/>
          <p:nvPr isPhoto="false"/>
        </p:nvPicPr>
        <p:blipFill>
          <a:blip r:embed="rId6"/>
          <a:srcRect b="0" l="-357" r="-357" t="0"/>
          <a:stretch/>
        </p:blipFill>
        <p:spPr>
          <a:xfrm flipH="false" flipV="false" rot="0">
            <a:off x="16439998" y="838505"/>
            <a:ext cx="1095451" cy="400506"/>
          </a:xfrm>
          <a:prstGeom prst="rect">
            <a:avLst/>
          </a:prstGeom>
        </p:spPr>
      </p:pic>
      <p:sp>
        <p:nvSpPr>
          <p:cNvPr hidden="false" id="429" name="Shape 429"/>
          <p:cNvSpPr txBox="false"/>
          <p:nvPr isPhoto="false"/>
        </p:nvSpPr>
        <p:spPr>
          <a:xfrm flipH="false" flipV="false" rot="0">
            <a:off x="16802100" y="838505"/>
            <a:ext cx="733349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4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0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430" name="GroupShape 43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31" name="Shape 431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432" name="Shape 432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434" name="Picture 434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435" name="Shape 435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436" name="Shape 436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437" name="Shape 437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38" name="Shape 438"/>
          <p:cNvSpPr txBox="true"/>
          <p:nvPr isPhoto="false"/>
        </p:nvSpPr>
        <p:spPr>
          <a:xfrm flipH="false" flipV="false" rot="0">
            <a:off x="2667305" y="9982505"/>
            <a:ext cx="3106217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 · Основы теории алгоритмов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39" name="Shape 439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10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441" name="Picture 441"/>
          <p:cNvPicPr preferRelativeResize="true"/>
          <p:nvPr isPhoto="false"/>
        </p:nvPicPr>
        <p:blipFill>
          <a:blip r:embed="rId2"/>
          <a:srcRect b="-5" l="0" r="0" t="-5"/>
          <a:stretch/>
        </p:blipFill>
        <p:spPr>
          <a:xfrm flipH="false" flipV="false" rot="0">
            <a:off x="761695" y="2667305"/>
            <a:ext cx="5333695" cy="6667804"/>
          </a:xfrm>
          <a:prstGeom prst="rect">
            <a:avLst/>
          </a:prstGeom>
        </p:spPr>
      </p:pic>
      <p:pic>
        <p:nvPicPr>
          <p:cNvPr hidden="false" id="443" name="Picture 443"/>
          <p:cNvPicPr preferRelativeResize="true"/>
          <p:nvPr isPhoto="false"/>
        </p:nvPicPr>
        <p:blipFill>
          <a:blip r:embed="rId3"/>
          <a:srcRect b="-6" l="0" r="0" t="-6"/>
          <a:stretch/>
        </p:blipFill>
        <p:spPr>
          <a:xfrm flipH="false" flipV="false" rot="0">
            <a:off x="6286500" y="2667305"/>
            <a:ext cx="11239804" cy="3143707"/>
          </a:xfrm>
          <a:prstGeom prst="rect">
            <a:avLst/>
          </a:prstGeom>
        </p:spPr>
      </p:pic>
      <p:pic>
        <p:nvPicPr>
          <p:cNvPr hidden="false" id="445" name="Picture 445"/>
          <p:cNvPicPr preferRelativeResize="true"/>
          <p:nvPr isPhoto="false"/>
        </p:nvPicPr>
        <p:blipFill>
          <a:blip r:embed="rId4"/>
          <a:srcRect b="-3" l="0" r="0" t="-3"/>
          <a:stretch/>
        </p:blipFill>
        <p:spPr>
          <a:xfrm flipH="false" flipV="false" rot="0">
            <a:off x="6286500" y="6096305"/>
            <a:ext cx="11239804" cy="3238805"/>
          </a:xfrm>
          <a:prstGeom prst="rect">
            <a:avLst/>
          </a:prstGeom>
        </p:spPr>
      </p:pic>
      <p:pic>
        <p:nvPicPr>
          <p:cNvPr hidden="false" id="447" name="Picture 447"/>
          <p:cNvPicPr preferRelativeResize="true"/>
          <p:nvPr isPhoto="false"/>
        </p:nvPicPr>
        <p:blipFill>
          <a:blip r:embed="rId5"/>
          <a:srcRect b="-5" l="0" r="0" t="-5"/>
          <a:stretch/>
        </p:blipFill>
        <p:spPr>
          <a:xfrm flipH="false" flipV="false" rot="0">
            <a:off x="761695" y="2667305"/>
            <a:ext cx="5333695" cy="6667804"/>
          </a:xfrm>
          <a:prstGeom prst="rect">
            <a:avLst/>
          </a:prstGeom>
        </p:spPr>
      </p:pic>
      <p:pic>
        <p:nvPicPr>
          <p:cNvPr hidden="false" id="449" name="Picture 449"/>
          <p:cNvPicPr preferRelativeResize="true"/>
          <p:nvPr isPhoto="false"/>
        </p:nvPicPr>
        <p:blipFill>
          <a:blip r:embed="rId6"/>
          <a:srcRect b="-2" l="0" r="0" t="-2"/>
          <a:stretch/>
        </p:blipFill>
        <p:spPr>
          <a:xfrm flipH="false" flipV="false" rot="0">
            <a:off x="1524305" y="3238805"/>
            <a:ext cx="3810305" cy="2667305"/>
          </a:xfrm>
          <a:prstGeom prst="rect">
            <a:avLst/>
          </a:prstGeom>
        </p:spPr>
      </p:pic>
      <p:sp>
        <p:nvSpPr>
          <p:cNvPr hidden="false" id="450" name="Shape 450"/>
          <p:cNvSpPr txBox="true"/>
          <p:nvPr isPhoto="false"/>
        </p:nvSpPr>
        <p:spPr>
          <a:xfrm flipH="false" flipV="false" rot="0">
            <a:off x="761695" y="761695"/>
            <a:ext cx="8544154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1.6 · Формальное определение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51" name="Shape 451"/>
          <p:cNvSpPr txBox="true"/>
          <p:nvPr isPhoto="false"/>
        </p:nvSpPr>
        <p:spPr>
          <a:xfrm flipH="false" flipV="false" rot="0">
            <a:off x="761695" y="1123798"/>
            <a:ext cx="9969703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Алгоритм по А. Н. Колмогорову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453" name="Picture 453"/>
          <p:cNvPicPr preferRelativeResize="true"/>
          <p:nvPr isPhoto="false"/>
        </p:nvPicPr>
        <p:blipFill>
          <a:blip r:embed="rId7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454" name="Shape 454"/>
          <p:cNvSpPr txBox="true"/>
          <p:nvPr isPhoto="false"/>
        </p:nvSpPr>
        <p:spPr>
          <a:xfrm flipH="false" flipV="false" rot="0">
            <a:off x="1524305" y="4095598"/>
            <a:ext cx="3810305" cy="12390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9700">
                <a:solidFill>
                  <a:srgbClr val="4A9EFF">
                    <a:alpha val="50000"/>
                  </a:srgbClr>
                </a:solidFill>
                <a:latin typeface="Cambria Math"/>
                <a:ea typeface="Cambria Math"/>
                <a:cs typeface="Cambria Math"/>
              </a:rPr>
              <a:t>АНК</a:t>
            </a:r>
            <a:endParaRPr sz="9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55" name="Shape 455"/>
          <p:cNvSpPr txBox="true"/>
          <p:nvPr isPhoto="false"/>
        </p:nvSpPr>
        <p:spPr>
          <a:xfrm flipH="false" flipV="false" rot="0">
            <a:off x="1524305" y="5391302"/>
            <a:ext cx="3810305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pc="156" sz="900">
                <a:solidFill>
                  <a:srgbClr val="7C92B5"/>
                </a:solidFill>
                <a:latin typeface="JetBrains Mono"/>
                <a:ea typeface="JetBrains Mono"/>
                <a:cs typeface="JetBrains Mono"/>
              </a:rPr>
              <a:t>PORTRAIT · PLACEHOLDER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56" name="Shape 456"/>
          <p:cNvSpPr txBox="true"/>
          <p:nvPr isPhoto="false"/>
        </p:nvSpPr>
        <p:spPr>
          <a:xfrm flipH="false" flipV="false" rot="0">
            <a:off x="1143000" y="6286500"/>
            <a:ext cx="4572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68" sz="10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МАТЕМАТИК · СССР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57" name="Shape 457"/>
          <p:cNvSpPr txBox="true"/>
          <p:nvPr isPhoto="false"/>
        </p:nvSpPr>
        <p:spPr>
          <a:xfrm flipH="false" flipV="false" rot="0">
            <a:off x="1143000" y="6562649"/>
            <a:ext cx="4572000" cy="7626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7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Андрей Николаевич</a:t>
            </a:r>
            <a:endParaRPr sz="2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27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Колмогоров</a:t>
            </a:r>
            <a:endParaRPr sz="2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58" name="Shape 458"/>
          <p:cNvSpPr txBox="true"/>
          <p:nvPr isPhoto="false"/>
        </p:nvSpPr>
        <p:spPr>
          <a:xfrm flipH="false" flipV="false" rot="0">
            <a:off x="1143000" y="7450531"/>
            <a:ext cx="4572000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7C92B5"/>
                </a:solidFill>
                <a:latin typeface="Inter"/>
                <a:ea typeface="Inter"/>
                <a:cs typeface="Inter"/>
              </a:rPr>
              <a:t>1903 — 1987 · академик АН СССР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59" name="Shape 459"/>
          <p:cNvSpPr txBox="false"/>
          <p:nvPr isPhoto="false"/>
        </p:nvSpPr>
        <p:spPr>
          <a:xfrm flipH="false" flipV="false" rot="0">
            <a:off x="1143000" y="7830922"/>
            <a:ext cx="4572000" cy="952805"/>
          </a:xfrm>
          <a:prstGeom prst="roundRect">
            <a:avLst>
              <a:gd fmla="val 11516" name="adj"/>
            </a:avLst>
          </a:prstGeom>
          <a:solidFill>
            <a:srgbClr val="4A9EFF">
              <a:alpha val="8000"/>
            </a:srgbClr>
          </a:solidFill>
          <a:ln>
            <a:prstDash val="solid"/>
          </a:ln>
        </p:spPr>
      </p:sp>
      <p:sp>
        <p:nvSpPr>
          <p:cNvPr hidden="false" id="460" name="Shape 460"/>
          <p:cNvSpPr txBox="false"/>
          <p:nvPr isPhoto="false"/>
        </p:nvSpPr>
        <p:spPr>
          <a:xfrm flipH="false" flipV="false" rot="0">
            <a:off x="1143000" y="7830922"/>
            <a:ext cx="28346" cy="952805"/>
          </a:xfrm>
          <a:prstGeom prst="roundRect">
            <a:avLst>
              <a:gd fmla="val 387102" name="adj"/>
            </a:avLst>
          </a:prstGeom>
          <a:solidFill>
            <a:srgbClr val="4A9EFF"/>
          </a:solidFill>
          <a:ln w="12700">
            <a:solidFill>
              <a:srgbClr val="4A9EFF">
                <a:alpha val="0"/>
              </a:srgbClr>
            </a:solidFill>
            <a:prstDash val="solid"/>
          </a:ln>
        </p:spPr>
      </p:sp>
      <p:sp>
        <p:nvSpPr>
          <p:cNvPr hidden="false" id="461" name="Shape 461"/>
          <p:cNvSpPr txBox="true"/>
          <p:nvPr isPhoto="false"/>
        </p:nvSpPr>
        <p:spPr>
          <a:xfrm flipH="false" flipV="false" rot="0">
            <a:off x="1324051" y="7964424"/>
            <a:ext cx="4239158" cy="6858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Основы теории вероятностей, турбулентности, теории информации, теории алгоритмической сложности (1953–1965).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62" name="Shape 462"/>
          <p:cNvSpPr txBox="true"/>
          <p:nvPr isPhoto="false"/>
        </p:nvSpPr>
        <p:spPr>
          <a:xfrm flipH="false" flipV="false" rot="0">
            <a:off x="6667804" y="3372307"/>
            <a:ext cx="10478110" cy="7434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 Алгоритм — это </a:t>
            </a:r>
            <a:r>
              <a:rPr b="true" sz="22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локальное преобразование графа состояния</a:t>
            </a:r>
            <a:r>
              <a:rPr b="true" sz="22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 вычислителя 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63" name="Shape 463"/>
          <p:cNvSpPr txBox="true"/>
          <p:nvPr isPhoto="false"/>
        </p:nvSpPr>
        <p:spPr>
          <a:xfrm flipH="false" flipV="false" rot="0">
            <a:off x="6667804" y="4286707"/>
            <a:ext cx="10478110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Состояние вычислителя — конечный связный граф с активной (отмеченной) вершиной. На каждом такте машина просматривает окрестность активной вершины и заменяет её на новый подграф по фиксированной программе правил.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64" name="Shape 464"/>
          <p:cNvSpPr txBox="false"/>
          <p:nvPr isPhoto="false"/>
        </p:nvSpPr>
        <p:spPr>
          <a:xfrm flipH="false" flipV="false" rot="0">
            <a:off x="6667804" y="2952598"/>
            <a:ext cx="2124151" cy="286206"/>
          </a:xfrm>
          <a:prstGeom prst="roundRect">
            <a:avLst>
              <a:gd fmla="val 319489" name="adj"/>
            </a:avLst>
          </a:prstGeom>
          <a:solidFill>
            <a:srgbClr val="E3EE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465" name="Shape 465"/>
          <p:cNvSpPr txBox="false"/>
          <p:nvPr isPhoto="false"/>
        </p:nvSpPr>
        <p:spPr>
          <a:xfrm flipH="false" flipV="false" rot="0">
            <a:off x="6667804" y="2952598"/>
            <a:ext cx="2124151" cy="2862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МАШИНА КОЛМОГОРОВА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467" name="Picture 467"/>
          <p:cNvPicPr preferRelativeResize="true"/>
          <p:nvPr isPhoto="false"/>
        </p:nvPicPr>
        <p:blipFill>
          <a:blip r:embed="rId8"/>
          <a:srcRect b="0" l="-22" r="-22" t="0"/>
          <a:stretch/>
        </p:blipFill>
        <p:spPr>
          <a:xfrm flipH="false" flipV="false" rot="0">
            <a:off x="6667804" y="4950562"/>
            <a:ext cx="9525305" cy="761695"/>
          </a:xfrm>
          <a:prstGeom prst="rect">
            <a:avLst/>
          </a:prstGeom>
        </p:spPr>
      </p:pic>
      <p:sp>
        <p:nvSpPr>
          <p:cNvPr hidden="false" id="468" name="Shape 468"/>
          <p:cNvSpPr txBox="true"/>
          <p:nvPr isPhoto="false"/>
        </p:nvSpPr>
        <p:spPr>
          <a:xfrm flipH="false" flipV="false" rot="0">
            <a:off x="6667804" y="6819595"/>
            <a:ext cx="10478110" cy="3721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1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 Сложность объекта </a:t>
            </a:r>
            <a:r>
              <a:rPr b="true" i="true" sz="21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x</a:t>
            </a:r>
            <a:r>
              <a:rPr b="true" sz="21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 по Колмогорову — 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69" name="Shape 469"/>
          <p:cNvSpPr txBox="false"/>
          <p:nvPr isPhoto="false"/>
        </p:nvSpPr>
        <p:spPr>
          <a:xfrm flipH="false" flipV="false" rot="0">
            <a:off x="6667804" y="7376465"/>
            <a:ext cx="10477195" cy="1285646"/>
          </a:xfrm>
          <a:prstGeom prst="roundRect">
            <a:avLst>
              <a:gd fmla="val 10537" name="adj"/>
            </a:avLst>
          </a:prstGeom>
          <a:solidFill>
            <a:srgbClr val="0A1F44">
              <a:alpha val="50000"/>
            </a:srgbClr>
          </a:solidFill>
          <a:ln w="12700">
            <a:solidFill>
              <a:srgbClr val="4A9EFF">
                <a:alpha val="30000"/>
              </a:srgbClr>
            </a:solidFill>
            <a:prstDash val="solid"/>
          </a:ln>
        </p:spPr>
      </p:sp>
      <p:sp>
        <p:nvSpPr>
          <p:cNvPr hidden="false" id="470" name="Shape 470"/>
          <p:cNvSpPr txBox="true"/>
          <p:nvPr isPhoto="false"/>
        </p:nvSpPr>
        <p:spPr>
          <a:xfrm flipH="false" flipV="false" rot="0">
            <a:off x="6943953" y="7614209"/>
            <a:ext cx="9925812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30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K(x) = min { |p| : U(p) = x }</a:t>
            </a:r>
            <a:endParaRPr sz="3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71" name="Shape 471"/>
          <p:cNvSpPr txBox="true"/>
          <p:nvPr isPhoto="false"/>
        </p:nvSpPr>
        <p:spPr>
          <a:xfrm flipH="false" flipV="false" rot="0">
            <a:off x="6943953" y="8243316"/>
            <a:ext cx="9925812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100">
                <a:solidFill>
                  <a:srgbClr val="A8BCD9"/>
                </a:solidFill>
                <a:latin typeface="Inter"/>
                <a:ea typeface="Inter"/>
                <a:cs typeface="Inter"/>
              </a:rPr>
              <a:t> длина </a:t>
            </a:r>
            <a:r>
              <a:rPr i="true" sz="1100">
                <a:solidFill>
                  <a:srgbClr val="A8BCD9"/>
                </a:solidFill>
                <a:latin typeface="Inter"/>
                <a:ea typeface="Inter"/>
                <a:cs typeface="Inter"/>
              </a:rPr>
              <a:t>самой короткой</a:t>
            </a:r>
            <a:r>
              <a:rPr sz="1100">
                <a:solidFill>
                  <a:srgbClr val="A8BCD9"/>
                </a:solidFill>
                <a:latin typeface="Inter"/>
                <a:ea typeface="Inter"/>
                <a:cs typeface="Inter"/>
              </a:rPr>
              <a:t> программы </a:t>
            </a:r>
            <a:r>
              <a:rPr i="true" sz="1100">
                <a:solidFill>
                  <a:srgbClr val="A8BCD9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sz="1100">
                <a:solidFill>
                  <a:srgbClr val="A8BCD9"/>
                </a:solidFill>
                <a:latin typeface="Inter"/>
                <a:ea typeface="Inter"/>
                <a:cs typeface="Inter"/>
              </a:rPr>
              <a:t> (в битах), которая на универсальной машине </a:t>
            </a:r>
            <a:r>
              <a:rPr i="true" sz="1100">
                <a:solidFill>
                  <a:srgbClr val="A8BCD9"/>
                </a:solidFill>
                <a:latin typeface="Cambria Math"/>
                <a:ea typeface="Cambria Math"/>
                <a:cs typeface="Cambria Math"/>
              </a:rPr>
              <a:t>U</a:t>
            </a:r>
            <a:r>
              <a:rPr sz="1100">
                <a:solidFill>
                  <a:srgbClr val="A8BCD9"/>
                </a:solidFill>
                <a:latin typeface="Inter"/>
                <a:ea typeface="Inter"/>
                <a:cs typeface="Inter"/>
              </a:rPr>
              <a:t> выдаёт </a:t>
            </a:r>
            <a:r>
              <a:rPr i="true" sz="1100">
                <a:solidFill>
                  <a:srgbClr val="A8BCD9"/>
                </a:solidFill>
                <a:latin typeface="Cambria Math"/>
                <a:ea typeface="Cambria Math"/>
                <a:cs typeface="Cambria Math"/>
              </a:rPr>
              <a:t>x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72" name="Shape 472"/>
          <p:cNvSpPr txBox="true"/>
          <p:nvPr isPhoto="false"/>
        </p:nvSpPr>
        <p:spPr>
          <a:xfrm flipH="false" flipV="false" rot="0">
            <a:off x="6667804" y="8814816"/>
            <a:ext cx="10478110" cy="4864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0B429"/>
                </a:solidFill>
                <a:latin typeface="Inter"/>
                <a:ea typeface="Inter"/>
                <a:cs typeface="Inter"/>
              </a:rPr>
              <a:t>Следствие: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случайные строки несжимаемы (K(x) ≈ |x|), а регулярные структуры имеют короткое описание. K(x) </a:t>
            </a:r>
            <a:r>
              <a:rPr i="true"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невычислимо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в общем случае.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73" name="Shape 473"/>
          <p:cNvSpPr txBox="false"/>
          <p:nvPr isPhoto="false"/>
        </p:nvSpPr>
        <p:spPr>
          <a:xfrm flipH="false" flipV="false" rot="0">
            <a:off x="6667804" y="6381598"/>
            <a:ext cx="2819095" cy="304495"/>
          </a:xfrm>
          <a:prstGeom prst="roundRect">
            <a:avLst>
              <a:gd fmla="val 300300" name="adj"/>
            </a:avLst>
          </a:prstGeom>
          <a:solidFill>
            <a:srgbClr val="F0B429">
              <a:alpha val="20000"/>
            </a:srgbClr>
          </a:solidFill>
          <a:ln w="12700">
            <a:solidFill>
              <a:srgbClr val="F0B429">
                <a:alpha val="50000"/>
              </a:srgbClr>
            </a:solidFill>
            <a:prstDash val="solid"/>
          </a:ln>
        </p:spPr>
      </p:sp>
      <p:sp>
        <p:nvSpPr>
          <p:cNvPr hidden="false" id="474" name="Shape 474"/>
          <p:cNvSpPr txBox="false"/>
          <p:nvPr isPhoto="false"/>
        </p:nvSpPr>
        <p:spPr>
          <a:xfrm flipH="false" flipV="false" rot="0">
            <a:off x="6667804" y="6381598"/>
            <a:ext cx="2820010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АЛГОРИТМИЧЕСКАЯ СЛОЖНОСТЬ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75" name="Shape 475"/>
          <p:cNvSpPr txBox="false"/>
          <p:nvPr isPhoto="false"/>
        </p:nvSpPr>
        <p:spPr>
          <a:xfrm flipH="false" flipV="false" rot="0">
            <a:off x="16641166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477" name="Picture 477"/>
          <p:cNvPicPr preferRelativeResize="true"/>
          <p:nvPr isPhoto="false"/>
        </p:nvPicPr>
        <p:blipFill>
          <a:blip r:embed="rId9"/>
          <a:srcRect b="0" l="-2" r="-2" t="0"/>
          <a:stretch/>
        </p:blipFill>
        <p:spPr>
          <a:xfrm flipH="false" flipV="false" rot="0">
            <a:off x="16450969" y="838505"/>
            <a:ext cx="1076249" cy="400506"/>
          </a:xfrm>
          <a:prstGeom prst="rect">
            <a:avLst/>
          </a:prstGeom>
        </p:spPr>
      </p:pic>
      <p:sp>
        <p:nvSpPr>
          <p:cNvPr hidden="false" id="478" name="Shape 478"/>
          <p:cNvSpPr txBox="false"/>
          <p:nvPr isPhoto="false"/>
        </p:nvSpPr>
        <p:spPr>
          <a:xfrm flipH="false" flipV="false" rot="0">
            <a:off x="16813072" y="838505"/>
            <a:ext cx="715061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7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1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479" name="GroupShape 47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80" name="Shape 480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481" name="Shape 481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483" name="Picture 483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484" name="Shape 484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485" name="Shape 485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486" name="Shape 486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87" name="Shape 487"/>
          <p:cNvSpPr txBox="true"/>
          <p:nvPr isPhoto="false"/>
        </p:nvSpPr>
        <p:spPr>
          <a:xfrm flipH="false" flipV="false" rot="0">
            <a:off x="2667305" y="9982505"/>
            <a:ext cx="3106217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 · Основы теории алгоритмов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88" name="Shape 488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11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490" name="Picture 490"/>
          <p:cNvPicPr preferRelativeResize="true"/>
          <p:nvPr isPhoto="false"/>
        </p:nvPicPr>
        <p:blipFill>
          <a:blip r:embed="rId2"/>
          <a:srcRect b="-5" l="0" r="0" t="-5"/>
          <a:stretch/>
        </p:blipFill>
        <p:spPr>
          <a:xfrm flipH="false" flipV="false" rot="0">
            <a:off x="761695" y="3238805"/>
            <a:ext cx="5333695" cy="6096305"/>
          </a:xfrm>
          <a:prstGeom prst="rect">
            <a:avLst/>
          </a:prstGeom>
        </p:spPr>
      </p:pic>
      <p:pic>
        <p:nvPicPr>
          <p:cNvPr hidden="false" id="492" name="Picture 492"/>
          <p:cNvPicPr preferRelativeResize="true"/>
          <p:nvPr isPhoto="false"/>
        </p:nvPicPr>
        <p:blipFill>
          <a:blip r:embed="rId3"/>
          <a:srcRect b="0" l="-6" r="-6" t="0"/>
          <a:stretch/>
        </p:blipFill>
        <p:spPr>
          <a:xfrm flipH="false" flipV="false" rot="0">
            <a:off x="6286500" y="2667305"/>
            <a:ext cx="11239804" cy="3619195"/>
          </a:xfrm>
          <a:prstGeom prst="rect">
            <a:avLst/>
          </a:prstGeom>
        </p:spPr>
      </p:pic>
      <p:sp>
        <p:nvSpPr>
          <p:cNvPr hidden="false" id="493" name="Shape 493"/>
          <p:cNvSpPr txBox="false"/>
          <p:nvPr isPhoto="false"/>
        </p:nvSpPr>
        <p:spPr>
          <a:xfrm flipH="false" flipV="false" rot="0">
            <a:off x="6286500" y="6476695"/>
            <a:ext cx="11239804" cy="2857499"/>
          </a:xfrm>
          <a:prstGeom prst="roundRect">
            <a:avLst>
              <a:gd fmla="val 2987" name="adj"/>
            </a:avLst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495" name="Picture 495"/>
          <p:cNvPicPr preferRelativeResize="true"/>
          <p:nvPr isPhoto="false"/>
        </p:nvPicPr>
        <p:blipFill>
          <a:blip r:embed="rId4"/>
          <a:srcRect b="-5" l="0" r="0" t="-5"/>
          <a:stretch/>
        </p:blipFill>
        <p:spPr>
          <a:xfrm flipH="false" flipV="false" rot="0">
            <a:off x="761695" y="3238805"/>
            <a:ext cx="5333695" cy="6096305"/>
          </a:xfrm>
          <a:prstGeom prst="rect">
            <a:avLst/>
          </a:prstGeom>
        </p:spPr>
      </p:pic>
      <p:pic>
        <p:nvPicPr>
          <p:cNvPr hidden="false" id="497" name="Picture 497"/>
          <p:cNvPicPr preferRelativeResize="true"/>
          <p:nvPr isPhoto="false"/>
        </p:nvPicPr>
        <p:blipFill>
          <a:blip r:embed="rId5"/>
          <a:srcRect b="0" l="-1" r="-1" t="0"/>
          <a:stretch/>
        </p:blipFill>
        <p:spPr>
          <a:xfrm flipH="false" flipV="false" rot="0">
            <a:off x="1524305" y="3715207"/>
            <a:ext cx="3810305" cy="2190902"/>
          </a:xfrm>
          <a:prstGeom prst="rect">
            <a:avLst/>
          </a:prstGeom>
        </p:spPr>
      </p:pic>
      <p:sp>
        <p:nvSpPr>
          <p:cNvPr hidden="false" id="498" name="Shape 498"/>
          <p:cNvSpPr txBox="true"/>
          <p:nvPr isPhoto="false"/>
        </p:nvSpPr>
        <p:spPr>
          <a:xfrm flipH="false" flipV="false" rot="0">
            <a:off x="761695" y="761695"/>
            <a:ext cx="10458907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1.7 · Формальное определение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99" name="Shape 499"/>
          <p:cNvSpPr txBox="true"/>
          <p:nvPr isPhoto="false"/>
        </p:nvSpPr>
        <p:spPr>
          <a:xfrm flipH="false" flipV="false" rot="0">
            <a:off x="761695" y="1123798"/>
            <a:ext cx="11654028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Нормальные алгоритмы А. А. Маркова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501" name="Picture 501"/>
          <p:cNvPicPr preferRelativeResize="true"/>
          <p:nvPr isPhoto="false"/>
        </p:nvPicPr>
        <p:blipFill>
          <a:blip r:embed="rId6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502" name="Shape 502"/>
          <p:cNvSpPr txBox="true"/>
          <p:nvPr isPhoto="false"/>
        </p:nvSpPr>
        <p:spPr>
          <a:xfrm flipH="false" flipV="false" rot="0">
            <a:off x="761695" y="2428646"/>
            <a:ext cx="14287500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500">
                <a:solidFill>
                  <a:srgbClr val="0A1F44"/>
                </a:solidFill>
                <a:latin typeface="Inter"/>
                <a:ea typeface="Inter"/>
                <a:cs typeface="Inter"/>
              </a:rPr>
              <a:t>А. А. Марков (мл.), 1947.</a:t>
            </a:r>
            <a:r>
              <a:rPr sz="1500">
                <a:solidFill>
                  <a:srgbClr val="5A6B85"/>
                </a:solidFill>
                <a:latin typeface="Inter"/>
                <a:ea typeface="Inter"/>
                <a:cs typeface="Inter"/>
              </a:rPr>
              <a:t> Алгоритм — это упорядоченный набор </a:t>
            </a:r>
            <a:r>
              <a:rPr b="true" sz="1500">
                <a:solidFill>
                  <a:srgbClr val="5A6B85"/>
                </a:solidFill>
                <a:latin typeface="Inter"/>
                <a:ea typeface="Inter"/>
                <a:cs typeface="Inter"/>
              </a:rPr>
              <a:t>подстановок</a:t>
            </a:r>
            <a:r>
              <a:rPr sz="1500">
                <a:solidFill>
                  <a:srgbClr val="5A6B85"/>
                </a:solidFill>
                <a:latin typeface="Inter"/>
                <a:ea typeface="Inter"/>
                <a:cs typeface="Inter"/>
              </a:rPr>
              <a:t> (правил переписывания) над словами в алфавите. 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03" name="Shape 503"/>
          <p:cNvSpPr txBox="true"/>
          <p:nvPr isPhoto="false"/>
        </p:nvSpPr>
        <p:spPr>
          <a:xfrm flipH="false" flipV="false" rot="0">
            <a:off x="1524305" y="4334256"/>
            <a:ext cx="3810305" cy="11430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9000">
                <a:solidFill>
                  <a:srgbClr val="00B8D9">
                    <a:alpha val="50000"/>
                  </a:srgbClr>
                </a:solidFill>
                <a:latin typeface="Cambria Math"/>
                <a:ea typeface="Cambria Math"/>
                <a:cs typeface="Cambria Math"/>
              </a:rPr>
              <a:t>ААМ</a:t>
            </a:r>
            <a:endParaRPr sz="9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04" name="Shape 504"/>
          <p:cNvSpPr txBox="true"/>
          <p:nvPr isPhoto="false"/>
        </p:nvSpPr>
        <p:spPr>
          <a:xfrm flipH="false" flipV="false" rot="0">
            <a:off x="1524305" y="5533949"/>
            <a:ext cx="3810305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pc="156" sz="900">
                <a:solidFill>
                  <a:srgbClr val="7C92B5"/>
                </a:solidFill>
                <a:latin typeface="JetBrains Mono"/>
                <a:ea typeface="JetBrains Mono"/>
                <a:cs typeface="JetBrains Mono"/>
              </a:rPr>
              <a:t>PORTRAIT · PLACEHOLDER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05" name="Shape 505"/>
          <p:cNvSpPr txBox="true"/>
          <p:nvPr isPhoto="false"/>
        </p:nvSpPr>
        <p:spPr>
          <a:xfrm flipH="false" flipV="false" rot="0">
            <a:off x="1143000" y="6286500"/>
            <a:ext cx="4572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68" sz="1000">
                <a:solidFill>
                  <a:srgbClr val="00B8D9"/>
                </a:solidFill>
                <a:latin typeface="Manrope"/>
                <a:ea typeface="Manrope"/>
                <a:cs typeface="Manrope"/>
              </a:rPr>
              <a:t>МАТЕМАТИК · СССР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06" name="Shape 506"/>
          <p:cNvSpPr txBox="true"/>
          <p:nvPr isPhoto="false"/>
        </p:nvSpPr>
        <p:spPr>
          <a:xfrm flipH="false" flipV="false" rot="0">
            <a:off x="1143000" y="6562649"/>
            <a:ext cx="4572000" cy="7626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7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Андрей Андреевич</a:t>
            </a:r>
            <a:endParaRPr sz="2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27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Марков (мл.)</a:t>
            </a:r>
            <a:endParaRPr sz="2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07" name="Shape 507"/>
          <p:cNvSpPr txBox="true"/>
          <p:nvPr isPhoto="false"/>
        </p:nvSpPr>
        <p:spPr>
          <a:xfrm flipH="false" flipV="false" rot="0">
            <a:off x="1143000" y="7450531"/>
            <a:ext cx="4572000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7C92B5"/>
                </a:solidFill>
                <a:latin typeface="Inter"/>
                <a:ea typeface="Inter"/>
                <a:cs typeface="Inter"/>
              </a:rPr>
              <a:t>1903 — 1979 · конструктивная математика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08" name="Shape 508"/>
          <p:cNvSpPr txBox="false"/>
          <p:nvPr isPhoto="false"/>
        </p:nvSpPr>
        <p:spPr>
          <a:xfrm flipH="false" flipV="false" rot="0">
            <a:off x="1143000" y="7830922"/>
            <a:ext cx="4572000" cy="952805"/>
          </a:xfrm>
          <a:prstGeom prst="roundRect">
            <a:avLst>
              <a:gd fmla="val 11516" name="adj"/>
            </a:avLst>
          </a:prstGeom>
          <a:solidFill>
            <a:srgbClr val="00B8D9">
              <a:alpha val="8000"/>
            </a:srgbClr>
          </a:solidFill>
          <a:ln>
            <a:prstDash val="solid"/>
          </a:ln>
        </p:spPr>
      </p:sp>
      <p:sp>
        <p:nvSpPr>
          <p:cNvPr hidden="false" id="509" name="Shape 509"/>
          <p:cNvSpPr txBox="false"/>
          <p:nvPr isPhoto="false"/>
        </p:nvSpPr>
        <p:spPr>
          <a:xfrm flipH="false" flipV="false" rot="0">
            <a:off x="1143000" y="7830922"/>
            <a:ext cx="28346" cy="952805"/>
          </a:xfrm>
          <a:prstGeom prst="roundRect">
            <a:avLst>
              <a:gd fmla="val 387102" name="adj"/>
            </a:avLst>
          </a:prstGeom>
          <a:solidFill>
            <a:srgbClr val="00B8D9"/>
          </a:solidFill>
          <a:ln w="12700">
            <a:solidFill>
              <a:srgbClr val="00B8D9">
                <a:alpha val="0"/>
              </a:srgbClr>
            </a:solidFill>
            <a:prstDash val="solid"/>
          </a:ln>
        </p:spPr>
      </p:sp>
      <p:sp>
        <p:nvSpPr>
          <p:cNvPr hidden="false" id="510" name="Shape 510"/>
          <p:cNvSpPr txBox="true"/>
          <p:nvPr isPhoto="false"/>
        </p:nvSpPr>
        <p:spPr>
          <a:xfrm flipH="false" flipV="false" rot="0">
            <a:off x="1324051" y="7964424"/>
            <a:ext cx="4239158" cy="6858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Концепция нормальных алгоритмов (1947) — основа советской школы конструктивной математики и формальной теории вычислимости.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11" name="Shape 511"/>
          <p:cNvSpPr txBox="true"/>
          <p:nvPr isPhoto="false"/>
        </p:nvSpPr>
        <p:spPr>
          <a:xfrm flipH="false" flipV="false" rot="0">
            <a:off x="6667804" y="3372307"/>
            <a:ext cx="10478110" cy="3246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Алгоритм задаётся конечным списком правил вида: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12" name="Shape 512"/>
          <p:cNvSpPr txBox="false"/>
          <p:nvPr isPhoto="false"/>
        </p:nvSpPr>
        <p:spPr>
          <a:xfrm flipH="false" flipV="false" rot="0">
            <a:off x="6667804" y="3882542"/>
            <a:ext cx="10477195" cy="1561795"/>
          </a:xfrm>
          <a:prstGeom prst="roundRect">
            <a:avLst>
              <a:gd fmla="val 5712" name="adj"/>
            </a:avLst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513" name="Shape 513"/>
          <p:cNvSpPr txBox="false"/>
          <p:nvPr isPhoto="false"/>
        </p:nvSpPr>
        <p:spPr>
          <a:xfrm flipH="false" flipV="false" rot="0">
            <a:off x="6667804" y="3882542"/>
            <a:ext cx="47549" cy="1561795"/>
          </a:xfrm>
          <a:prstGeom prst="roundRect">
            <a:avLst>
              <a:gd fmla="val 187616" name="adj"/>
            </a:avLst>
          </a:prstGeom>
          <a:solidFill>
            <a:srgbClr val="00B8D9"/>
          </a:solidFill>
          <a:ln w="12700">
            <a:solidFill>
              <a:srgbClr val="00B8D9">
                <a:alpha val="0"/>
              </a:srgbClr>
            </a:solidFill>
            <a:prstDash val="solid"/>
          </a:ln>
        </p:spPr>
      </p:sp>
      <p:sp>
        <p:nvSpPr>
          <p:cNvPr hidden="false" id="514" name="Shape 514"/>
          <p:cNvSpPr txBox="true"/>
          <p:nvPr isPhoto="false"/>
        </p:nvSpPr>
        <p:spPr>
          <a:xfrm flipH="false" flipV="false" rot="0">
            <a:off x="7000646" y="4167835"/>
            <a:ext cx="9859061" cy="6574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33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X</a:t>
            </a:r>
            <a:r>
              <a:rPr i="true" sz="27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1</a:t>
            </a:r>
            <a:r>
              <a:rPr i="true" sz="33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→ Y</a:t>
            </a:r>
            <a:r>
              <a:rPr i="true" sz="27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1</a:t>
            </a:r>
            <a:r>
              <a:rPr i="true" sz="33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| X</a:t>
            </a:r>
            <a:r>
              <a:rPr i="true" sz="27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i="true" sz="33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→ Y</a:t>
            </a:r>
            <a:r>
              <a:rPr i="true" sz="27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i="true" sz="33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| … | X</a:t>
            </a:r>
            <a:r>
              <a:rPr i="true" sz="27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i="true" sz="33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→ Y</a:t>
            </a:r>
            <a:r>
              <a:rPr i="true" sz="27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n</a:t>
            </a:r>
            <a:endParaRPr sz="3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15" name="Shape 515"/>
          <p:cNvSpPr txBox="true"/>
          <p:nvPr isPhoto="false"/>
        </p:nvSpPr>
        <p:spPr>
          <a:xfrm flipH="false" flipV="false" rot="0">
            <a:off x="7000646" y="4931359"/>
            <a:ext cx="9859061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200">
                <a:solidFill>
                  <a:srgbClr val="5A6B85"/>
                </a:solidFill>
                <a:latin typeface="Inter"/>
                <a:ea typeface="Inter"/>
                <a:cs typeface="Inter"/>
              </a:rPr>
              <a:t>где X</a:t>
            </a:r>
            <a:r>
              <a:rPr sz="900">
                <a:solidFill>
                  <a:srgbClr val="5A6B85"/>
                </a:solidFill>
                <a:latin typeface="Inter"/>
                <a:ea typeface="Inter"/>
                <a:cs typeface="Inter"/>
              </a:rPr>
              <a:t>i</a:t>
            </a:r>
            <a:r>
              <a:rPr sz="1200">
                <a:solidFill>
                  <a:srgbClr val="5A6B85"/>
                </a:solidFill>
                <a:latin typeface="Inter"/>
                <a:ea typeface="Inter"/>
                <a:cs typeface="Inter"/>
              </a:rPr>
              <a:t>, Y</a:t>
            </a:r>
            <a:r>
              <a:rPr sz="900">
                <a:solidFill>
                  <a:srgbClr val="5A6B85"/>
                </a:solidFill>
                <a:latin typeface="Inter"/>
                <a:ea typeface="Inter"/>
                <a:cs typeface="Inter"/>
              </a:rPr>
              <a:t>i</a:t>
            </a:r>
            <a:r>
              <a:rPr sz="1200">
                <a:solidFill>
                  <a:srgbClr val="5A6B85"/>
                </a:solidFill>
                <a:latin typeface="Inter"/>
                <a:ea typeface="Inter"/>
                <a:cs typeface="Inter"/>
              </a:rPr>
              <a:t> — слова в фиксированном алфавите Σ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16" name="Shape 516"/>
          <p:cNvSpPr txBox="false"/>
          <p:nvPr isPhoto="false"/>
        </p:nvSpPr>
        <p:spPr>
          <a:xfrm flipH="false" flipV="false" rot="0">
            <a:off x="6667804" y="5608930"/>
            <a:ext cx="5171846" cy="694944"/>
          </a:xfrm>
          <a:prstGeom prst="roundRect">
            <a:avLst>
              <a:gd fmla="val 28839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17" name="Shape 517"/>
          <p:cNvSpPr txBox="true"/>
          <p:nvPr isPhoto="false"/>
        </p:nvSpPr>
        <p:spPr>
          <a:xfrm flipH="false" flipV="false" rot="0">
            <a:off x="6667804" y="5608930"/>
            <a:ext cx="5172761" cy="69585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139700" rIns="139700" tIns="139700" wrap="square"/>
          <a:p>
            <a:pPr algn="l" indent="0" marL="0"/>
            <a:r>
              <a:rPr b="true" sz="1200">
                <a:solidFill>
                  <a:srgbClr val="0A1F44"/>
                </a:solidFill>
                <a:latin typeface="Inter"/>
                <a:ea typeface="Inter"/>
                <a:cs typeface="Inter"/>
              </a:rPr>
              <a:t>①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Найти первое (по порядку) правило X</a:t>
            </a:r>
            <a:r>
              <a:rPr sz="1000">
                <a:solidFill>
                  <a:srgbClr val="1E2A3D"/>
                </a:solidFill>
                <a:latin typeface="Inter"/>
                <a:ea typeface="Inter"/>
                <a:cs typeface="Inter"/>
              </a:rPr>
              <a:t>i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→ Y</a:t>
            </a:r>
            <a:r>
              <a:rPr sz="1000">
                <a:solidFill>
                  <a:srgbClr val="1E2A3D"/>
                </a:solidFill>
                <a:latin typeface="Inter"/>
                <a:ea typeface="Inter"/>
                <a:cs typeface="Inter"/>
              </a:rPr>
              <a:t>i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, левая часть которого входит в текущее слово.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18" name="Shape 518"/>
          <p:cNvSpPr txBox="false"/>
          <p:nvPr isPhoto="false"/>
        </p:nvSpPr>
        <p:spPr>
          <a:xfrm flipH="false" flipV="false" rot="0">
            <a:off x="11973154" y="5608930"/>
            <a:ext cx="5171846" cy="694944"/>
          </a:xfrm>
          <a:prstGeom prst="roundRect">
            <a:avLst>
              <a:gd fmla="val 28839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19" name="Shape 519"/>
          <p:cNvSpPr txBox="true"/>
          <p:nvPr isPhoto="false"/>
        </p:nvSpPr>
        <p:spPr>
          <a:xfrm flipH="false" flipV="false" rot="0">
            <a:off x="11973154" y="5608930"/>
            <a:ext cx="5172761" cy="69585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139700" rIns="139700" tIns="139700" wrap="square"/>
          <a:p>
            <a:pPr algn="l" indent="0" marL="0"/>
            <a:r>
              <a:rPr b="true" sz="1200">
                <a:solidFill>
                  <a:srgbClr val="0A1F44"/>
                </a:solidFill>
                <a:latin typeface="Inter"/>
                <a:ea typeface="Inter"/>
                <a:cs typeface="Inter"/>
              </a:rPr>
              <a:t>②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Заменить самое левое вхождение X</a:t>
            </a:r>
            <a:r>
              <a:rPr sz="1000">
                <a:solidFill>
                  <a:srgbClr val="1E2A3D"/>
                </a:solidFill>
                <a:latin typeface="Inter"/>
                <a:ea typeface="Inter"/>
                <a:cs typeface="Inter"/>
              </a:rPr>
              <a:t>i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на Y</a:t>
            </a:r>
            <a:r>
              <a:rPr sz="1000">
                <a:solidFill>
                  <a:srgbClr val="1E2A3D"/>
                </a:solidFill>
                <a:latin typeface="Inter"/>
                <a:ea typeface="Inter"/>
                <a:cs typeface="Inter"/>
              </a:rPr>
              <a:t>i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. Повторять, пока правила применимы.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20" name="Shape 520"/>
          <p:cNvSpPr txBox="false"/>
          <p:nvPr isPhoto="false"/>
        </p:nvSpPr>
        <p:spPr>
          <a:xfrm flipH="false" flipV="false" rot="0">
            <a:off x="6667804" y="2952598"/>
            <a:ext cx="1971446" cy="286206"/>
          </a:xfrm>
          <a:prstGeom prst="roundRect">
            <a:avLst>
              <a:gd fmla="val 319489" name="adj"/>
            </a:avLst>
          </a:prstGeom>
          <a:solidFill>
            <a:srgbClr val="E3F7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21" name="Shape 521"/>
          <p:cNvSpPr txBox="false"/>
          <p:nvPr isPhoto="false"/>
        </p:nvSpPr>
        <p:spPr>
          <a:xfrm flipH="false" flipV="false" rot="0">
            <a:off x="6667804" y="2952598"/>
            <a:ext cx="1972361" cy="2862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006B7D"/>
                </a:solidFill>
                <a:latin typeface="Manrope"/>
                <a:ea typeface="Manrope"/>
                <a:cs typeface="Manrope"/>
              </a:rPr>
              <a:t>СХЕМА ПОДСТАНОВОК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22" name="Shape 522"/>
          <p:cNvSpPr txBox="true"/>
          <p:nvPr isPhoto="false"/>
        </p:nvSpPr>
        <p:spPr>
          <a:xfrm flipH="false" flipV="false" rot="0">
            <a:off x="6667804" y="7191756"/>
            <a:ext cx="5095951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17" sz="9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ПРАВИЛА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23" name="Shape 523"/>
          <p:cNvSpPr txBox="false"/>
          <p:nvPr isPhoto="false"/>
        </p:nvSpPr>
        <p:spPr>
          <a:xfrm flipH="false" flipV="false" rot="0">
            <a:off x="6667804" y="7457846"/>
            <a:ext cx="5095951" cy="981150"/>
          </a:xfrm>
          <a:prstGeom prst="roundRect">
            <a:avLst>
              <a:gd fmla="val 14477" name="adj"/>
            </a:avLst>
          </a:prstGeom>
          <a:solidFill>
            <a:srgbClr val="4A9EFF">
              <a:alpha val="8000"/>
            </a:srgbClr>
          </a:solidFill>
          <a:ln w="12700">
            <a:solidFill>
              <a:srgbClr val="4A9EFF">
                <a:alpha val="25000"/>
              </a:srgbClr>
            </a:solidFill>
            <a:prstDash val="solid"/>
          </a:ln>
        </p:spPr>
      </p:sp>
      <p:sp>
        <p:nvSpPr>
          <p:cNvPr hidden="false" id="524" name="Shape 524"/>
          <p:cNvSpPr txBox="true"/>
          <p:nvPr isPhoto="false"/>
        </p:nvSpPr>
        <p:spPr>
          <a:xfrm flipH="false" flipV="false" rot="0">
            <a:off x="6667804" y="7457846"/>
            <a:ext cx="5095951" cy="981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177800" wrap="square"/>
          <a:p>
            <a:pPr algn="l" indent="0" marL="0"/>
            <a:r>
              <a:rPr sz="13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1 </a:t>
            </a:r>
            <a:r>
              <a:rPr sz="13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→</a:t>
            </a:r>
            <a:r>
              <a:rPr sz="13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1 1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300">
                <a:solidFill>
                  <a:srgbClr val="7C92B5"/>
                </a:solidFill>
                <a:latin typeface="JetBrains Mono"/>
                <a:ea typeface="JetBrains Mono"/>
                <a:cs typeface="JetBrains Mono"/>
              </a:rPr>
              <a:t>(применять слева направо, пока возможно)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25" name="Shape 525"/>
          <p:cNvSpPr txBox="true"/>
          <p:nvPr isPhoto="false"/>
        </p:nvSpPr>
        <p:spPr>
          <a:xfrm flipH="false" flipV="false" rot="0">
            <a:off x="12049049" y="7191756"/>
            <a:ext cx="5095951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17" sz="9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ТРАССИРОВКА · ВХОД «11»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26" name="Shape 526"/>
          <p:cNvSpPr txBox="false"/>
          <p:nvPr isPhoto="false"/>
        </p:nvSpPr>
        <p:spPr>
          <a:xfrm flipH="false" flipV="false" rot="0">
            <a:off x="12049049" y="7457846"/>
            <a:ext cx="5095951" cy="952804"/>
          </a:xfrm>
          <a:prstGeom prst="roundRect">
            <a:avLst>
              <a:gd fmla="val 15355" name="adj"/>
            </a:avLst>
          </a:prstGeom>
          <a:solidFill>
            <a:srgbClr val="4A9EFF">
              <a:alpha val="8000"/>
            </a:srgbClr>
          </a:solidFill>
          <a:ln w="12700">
            <a:solidFill>
              <a:srgbClr val="4A9EFF">
                <a:alpha val="25000"/>
              </a:srgbClr>
            </a:solidFill>
            <a:prstDash val="solid"/>
          </a:ln>
        </p:spPr>
      </p:sp>
      <p:sp>
        <p:nvSpPr>
          <p:cNvPr hidden="false" id="527" name="Shape 527"/>
          <p:cNvSpPr txBox="true"/>
          <p:nvPr isPhoto="false"/>
        </p:nvSpPr>
        <p:spPr>
          <a:xfrm flipH="false" flipV="false" rot="0">
            <a:off x="12049049" y="7457846"/>
            <a:ext cx="5095951" cy="9528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177800" wrap="square"/>
          <a:p>
            <a:pPr algn="l" indent="0" marL="0"/>
            <a:r>
              <a:rPr sz="13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1 1 </a:t>
            </a:r>
            <a:r>
              <a:rPr sz="13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→</a:t>
            </a:r>
            <a:r>
              <a:rPr sz="13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1 1 1 </a:t>
            </a:r>
            <a:r>
              <a:rPr sz="13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→</a:t>
            </a:r>
            <a:r>
              <a:rPr sz="13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1 1 1 1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7C92B5"/>
                </a:solidFill>
                <a:latin typeface="JetBrains Mono"/>
                <a:ea typeface="JetBrains Mono"/>
                <a:cs typeface="JetBrains Mono"/>
              </a:rPr>
              <a:t>⚠ алгоритм не останавливается — нужно правило-терминатор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28" name="Shape 528"/>
          <p:cNvSpPr txBox="false"/>
          <p:nvPr isPhoto="false"/>
        </p:nvSpPr>
        <p:spPr>
          <a:xfrm flipH="false" flipV="false" rot="0">
            <a:off x="6667804" y="6715353"/>
            <a:ext cx="3409798" cy="304495"/>
          </a:xfrm>
          <a:prstGeom prst="roundRect">
            <a:avLst>
              <a:gd fmla="val 300300" name="adj"/>
            </a:avLst>
          </a:prstGeom>
          <a:solidFill>
            <a:srgbClr val="F0B429">
              <a:alpha val="20000"/>
            </a:srgbClr>
          </a:solidFill>
          <a:ln w="12700">
            <a:solidFill>
              <a:srgbClr val="F0B429">
                <a:alpha val="50000"/>
              </a:srgbClr>
            </a:solidFill>
            <a:prstDash val="solid"/>
          </a:ln>
        </p:spPr>
      </p:sp>
      <p:sp>
        <p:nvSpPr>
          <p:cNvPr hidden="false" id="529" name="Shape 529"/>
          <p:cNvSpPr txBox="false"/>
          <p:nvPr isPhoto="false"/>
        </p:nvSpPr>
        <p:spPr>
          <a:xfrm flipH="false" flipV="false" rot="0">
            <a:off x="6667804" y="6715353"/>
            <a:ext cx="3410712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ПРИМЕР · УДВОЕНИЕ СТРОКИ ИЗ ЕДИНИЦ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30" name="Shape 530"/>
          <p:cNvSpPr txBox="false"/>
          <p:nvPr isPhoto="false"/>
        </p:nvSpPr>
        <p:spPr>
          <a:xfrm flipH="false" flipV="false" rot="0">
            <a:off x="16628363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532" name="Picture 532"/>
          <p:cNvPicPr preferRelativeResize="true"/>
          <p:nvPr isPhoto="false"/>
        </p:nvPicPr>
        <p:blipFill>
          <a:blip r:embed="rId7"/>
          <a:srcRect b="0" l="-267" r="-267" t="0"/>
          <a:stretch/>
        </p:blipFill>
        <p:spPr>
          <a:xfrm flipH="false" flipV="false" rot="0">
            <a:off x="16437254" y="838505"/>
            <a:ext cx="1095451" cy="400506"/>
          </a:xfrm>
          <a:prstGeom prst="rect">
            <a:avLst/>
          </a:prstGeom>
        </p:spPr>
      </p:pic>
      <p:sp>
        <p:nvSpPr>
          <p:cNvPr hidden="false" id="533" name="Shape 533"/>
          <p:cNvSpPr txBox="false"/>
          <p:nvPr isPhoto="false"/>
        </p:nvSpPr>
        <p:spPr>
          <a:xfrm flipH="false" flipV="false" rot="0">
            <a:off x="16799356" y="838505"/>
            <a:ext cx="733349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6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2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534" name="GroupShape 53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35" name="Shape 535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537" name="Picture 537"/>
          <p:cNvPicPr preferRelativeResize="true"/>
          <p:nvPr isPhoto="false"/>
        </p:nvPicPr>
        <p:blipFill>
          <a:blip r:embed="rId1"/>
          <a:srcRect b="0" l="0" r="0" t="0"/>
          <a:stretch/>
        </p:blipFill>
        <p:spPr>
          <a:xfrm flipH="false" flipV="false"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hidden="false" id="539" name="Picture 539"/>
          <p:cNvPicPr preferRelativeResize="true"/>
          <p:nvPr isPhoto="false"/>
        </p:nvPicPr>
        <p:blipFill>
          <a:blip r:embed="rId2"/>
          <a:srcRect b="0" l="0" r="0" t="0"/>
          <a:stretch/>
        </p:blipFill>
        <p:spPr>
          <a:xfrm flipH="false" flipV="false"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hidden="false" id="541" name="Picture 541"/>
          <p:cNvPicPr preferRelativeResize="true"/>
          <p:nvPr isPhoto="false"/>
        </p:nvPicPr>
        <p:blipFill>
          <a:blip r:embed="rId3"/>
          <a:srcRect b="0" l="0" r="0" t="0"/>
          <a:stretch/>
        </p:blipFill>
        <p:spPr>
          <a:xfrm flipH="false" flipV="false" rot="0">
            <a:off x="12382805" y="-952805"/>
            <a:ext cx="6667804" cy="6667804"/>
          </a:xfrm>
          <a:prstGeom prst="rect">
            <a:avLst/>
          </a:prstGeom>
        </p:spPr>
      </p:pic>
      <p:pic>
        <p:nvPicPr>
          <p:cNvPr hidden="false" id="543" name="Picture 543"/>
          <p:cNvPicPr preferRelativeResize="true"/>
          <p:nvPr isPhoto="false"/>
        </p:nvPicPr>
        <p:blipFill>
          <a:blip r:embed="rId4"/>
          <a:srcRect b="0" l="-397" r="-397" t="0"/>
          <a:stretch/>
        </p:blipFill>
        <p:spPr>
          <a:xfrm flipH="false" flipV="false" rot="0">
            <a:off x="6667804" y="3238805"/>
            <a:ext cx="57607" cy="4953305"/>
          </a:xfrm>
          <a:prstGeom prst="rect">
            <a:avLst/>
          </a:prstGeom>
        </p:spPr>
      </p:pic>
      <p:sp>
        <p:nvSpPr>
          <p:cNvPr hidden="false" id="544" name="Shape 544"/>
          <p:cNvSpPr txBox="false"/>
          <p:nvPr isPhoto="false"/>
        </p:nvSpPr>
        <p:spPr>
          <a:xfrm flipH="false" flipV="false" rot="0">
            <a:off x="7429500" y="6286500"/>
            <a:ext cx="10096804" cy="2286000"/>
          </a:xfrm>
          <a:prstGeom prst="roundRect">
            <a:avLst>
              <a:gd fmla="val 4667" name="adj"/>
            </a:avLst>
          </a:prstGeom>
          <a:solidFill>
            <a:srgbClr val="FFFFFF">
              <a:alpha val="4000"/>
            </a:srgbClr>
          </a:solidFill>
          <a:ln w="12700">
            <a:solidFill>
              <a:srgbClr val="00B8D9">
                <a:alpha val="25000"/>
              </a:srgbClr>
            </a:solidFill>
            <a:prstDash val="solid"/>
          </a:ln>
        </p:spPr>
      </p:sp>
      <p:sp>
        <p:nvSpPr>
          <p:cNvPr hidden="false" id="545" name="Shape 545"/>
          <p:cNvSpPr txBox="true"/>
          <p:nvPr isPhoto="false"/>
        </p:nvSpPr>
        <p:spPr>
          <a:xfrm flipH="false" flipV="false" rot="0">
            <a:off x="761695" y="1524305"/>
            <a:ext cx="5715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00B8D9"/>
                </a:solidFill>
                <a:latin typeface="Manrope"/>
                <a:ea typeface="Manrope"/>
                <a:cs typeface="Manrope"/>
              </a:rPr>
              <a:t>РАЗДЕЛ ВТОРОЙ · 25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46" name="Shape 546"/>
          <p:cNvSpPr txBox="true"/>
          <p:nvPr isPhoto="false"/>
        </p:nvSpPr>
        <p:spPr>
          <a:xfrm flipH="false" flipV="false" rot="0">
            <a:off x="761695" y="1895551"/>
            <a:ext cx="5715000" cy="45720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1440" sz="360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II</a:t>
            </a:r>
            <a:endParaRPr sz="36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47" name="Shape 547"/>
          <p:cNvSpPr txBox="true"/>
          <p:nvPr isPhoto="false"/>
        </p:nvSpPr>
        <p:spPr>
          <a:xfrm flipH="false" flipV="false" rot="0">
            <a:off x="7429500" y="3238805"/>
            <a:ext cx="10096804" cy="16861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126" sz="63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 Алгоритмически</a:t>
            </a:r>
            <a:endParaRPr sz="6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pc="-126" sz="6300">
                <a:solidFill>
                  <a:srgbClr val="00B8D9"/>
                </a:solidFill>
                <a:latin typeface="Manrope"/>
                <a:ea typeface="Manrope"/>
                <a:cs typeface="Manrope"/>
              </a:rPr>
              <a:t>неразрешимые</a:t>
            </a:r>
            <a:r>
              <a:rPr b="true" spc="-126" sz="63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 задачи </a:t>
            </a:r>
            <a:endParaRPr sz="6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48" name="Shape 548"/>
          <p:cNvSpPr txBox="true"/>
          <p:nvPr isPhoto="false"/>
        </p:nvSpPr>
        <p:spPr>
          <a:xfrm flipH="false" flipV="false" rot="0">
            <a:off x="7429500" y="5204765"/>
            <a:ext cx="9335111" cy="9436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A8BCD9"/>
                </a:solidFill>
                <a:latin typeface="Inter"/>
                <a:ea typeface="Inter"/>
                <a:cs typeface="Inter"/>
              </a:rPr>
              <a:t> Существуют корректно сформулированные задачи, для которых </a:t>
            </a:r>
            <a:r>
              <a:rPr i="true" sz="1600">
                <a:solidFill>
                  <a:srgbClr val="A8BCD9"/>
                </a:solidFill>
                <a:latin typeface="Inter"/>
                <a:ea typeface="Inter"/>
                <a:cs typeface="Inter"/>
              </a:rPr>
              <a:t>принципиально не может</a:t>
            </a:r>
            <a:r>
              <a:rPr sz="1600">
                <a:solidFill>
                  <a:srgbClr val="A8BCD9"/>
                </a:solidFill>
                <a:latin typeface="Inter"/>
                <a:ea typeface="Inter"/>
                <a:cs typeface="Inter"/>
              </a:rPr>
              <a:t> существовать алгоритм решения. Границы вычислимости — фундаментальный результат XX века. 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49" name="Shape 549"/>
          <p:cNvSpPr txBox="true"/>
          <p:nvPr isPhoto="false"/>
        </p:nvSpPr>
        <p:spPr>
          <a:xfrm flipH="false" flipV="false" rot="0">
            <a:off x="761695" y="9715500"/>
            <a:ext cx="3363163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84" sz="1000">
                <a:solidFill>
                  <a:srgbClr val="7C92B5"/>
                </a:solidFill>
                <a:latin typeface="JetBrains Mono"/>
                <a:ea typeface="JetBrains Mono"/>
                <a:cs typeface="JetBrains Mono"/>
              </a:rPr>
              <a:t>СПбГУТ · 2026 · Программная инженерия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0" name="Shape 550"/>
          <p:cNvSpPr txBox="true"/>
          <p:nvPr isPhoto="false"/>
        </p:nvSpPr>
        <p:spPr>
          <a:xfrm flipH="false" flipV="false" rot="0">
            <a:off x="16890796" y="9715500"/>
            <a:ext cx="63825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84" sz="1000">
                <a:solidFill>
                  <a:srgbClr val="7C92B5"/>
                </a:solidFill>
                <a:latin typeface="JetBrains Mono"/>
                <a:ea typeface="JetBrains Mono"/>
                <a:cs typeface="JetBrains Mono"/>
              </a:rPr>
              <a:t>12 / 26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1" name="Shape 551"/>
          <p:cNvSpPr txBox="true"/>
          <p:nvPr isPhoto="false"/>
        </p:nvSpPr>
        <p:spPr>
          <a:xfrm flipH="false" flipV="false" rot="0">
            <a:off x="7810804" y="6476695"/>
            <a:ext cx="9335110" cy="18105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68" sz="1000">
                <a:solidFill>
                  <a:srgbClr val="00B8D9"/>
                </a:solidFill>
                <a:latin typeface="Manrope"/>
                <a:ea typeface="Manrope"/>
                <a:cs typeface="Manrope"/>
              </a:rPr>
              <a:t>ВОПРОСЫ РАЗДЕЛА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2" name="Shape 552"/>
          <p:cNvSpPr txBox="true"/>
          <p:nvPr isPhoto="false"/>
        </p:nvSpPr>
        <p:spPr>
          <a:xfrm flipH="false" flipV="false" rot="0">
            <a:off x="7810804" y="6829653"/>
            <a:ext cx="4524451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① Проблема останова машины Тьюринга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3" name="Shape 553"/>
          <p:cNvSpPr txBox="true"/>
          <p:nvPr isPhoto="false"/>
        </p:nvSpPr>
        <p:spPr>
          <a:xfrm flipH="false" flipV="false" rot="0">
            <a:off x="12620549" y="6829653"/>
            <a:ext cx="4524451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② Теоремы Гёделя о неполноте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4" name="Shape 554"/>
          <p:cNvSpPr txBox="true"/>
          <p:nvPr isPhoto="false"/>
        </p:nvSpPr>
        <p:spPr>
          <a:xfrm flipH="false" flipV="false" rot="0">
            <a:off x="7810804" y="7233818"/>
            <a:ext cx="4524451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③ 10-я проблема Гильберта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5" name="Shape 555"/>
          <p:cNvSpPr txBox="true"/>
          <p:nvPr isPhoto="false"/>
        </p:nvSpPr>
        <p:spPr>
          <a:xfrm flipH="false" flipV="false" rot="0">
            <a:off x="12620549" y="7233818"/>
            <a:ext cx="4524451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④ Проблема соответствия Поста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6" name="Shape 556"/>
          <p:cNvSpPr txBox="true"/>
          <p:nvPr isPhoto="false"/>
        </p:nvSpPr>
        <p:spPr>
          <a:xfrm flipH="false" flipV="false" rot="0">
            <a:off x="7810804" y="7638898"/>
            <a:ext cx="4524451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⑤ Совершенные числа: открытый вопрос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7" name="Shape 557"/>
          <p:cNvSpPr txBox="true"/>
          <p:nvPr isPhoto="false"/>
        </p:nvSpPr>
        <p:spPr>
          <a:xfrm flipH="false" flipV="false" rot="0">
            <a:off x="12620549" y="7638898"/>
            <a:ext cx="4524451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⑥ Метод диагонализации Кантора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58" name="Shape 558"/>
          <p:cNvSpPr txBox="false"/>
          <p:nvPr isPhoto="false"/>
        </p:nvSpPr>
        <p:spPr>
          <a:xfrm flipH="false" flipV="false" rot="0">
            <a:off x="15859354" y="761695"/>
            <a:ext cx="1666951" cy="495605"/>
          </a:xfrm>
          <a:prstGeom prst="roundRect">
            <a:avLst>
              <a:gd fmla="val 184502" name="adj"/>
            </a:avLst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59" name="Shape 559"/>
          <p:cNvSpPr txBox="false"/>
          <p:nvPr isPhoto="false"/>
        </p:nvSpPr>
        <p:spPr>
          <a:xfrm flipH="false" flipV="false" rot="0">
            <a:off x="15859354" y="761695"/>
            <a:ext cx="1666951" cy="4956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228600" rIns="228600" tIns="139700" wrap="square"/>
          <a:p>
            <a:pPr algn="ctr" indent="0" marL="0"/>
            <a:r>
              <a:rPr b="true" spc="108" sz="1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⏱</a:t>
            </a:r>
            <a:r>
              <a:rPr b="true" spc="108" sz="1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 25 МИНУТ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3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560" name="GroupShape 56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61" name="Shape 561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62" name="Shape 562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564" name="Picture 564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565" name="Shape 565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566" name="Shape 566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567" name="Shape 567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68" name="Shape 568"/>
          <p:cNvSpPr txBox="true"/>
          <p:nvPr isPhoto="false"/>
        </p:nvSpPr>
        <p:spPr>
          <a:xfrm flipH="false" flipV="false" rot="0">
            <a:off x="2667305" y="9982505"/>
            <a:ext cx="2752344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II · Неразрешимые задачи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69" name="Shape 569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13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571" name="Picture 571"/>
          <p:cNvPicPr preferRelativeResize="true"/>
          <p:nvPr isPhoto="false"/>
        </p:nvPicPr>
        <p:blipFill>
          <a:blip r:embed="rId2"/>
          <a:srcRect b="0" l="-11" r="-11" t="0"/>
          <a:stretch/>
        </p:blipFill>
        <p:spPr>
          <a:xfrm flipH="false" flipV="false" rot="0">
            <a:off x="761695" y="2667305"/>
            <a:ext cx="16763695" cy="1333195"/>
          </a:xfrm>
          <a:prstGeom prst="rect">
            <a:avLst/>
          </a:prstGeom>
        </p:spPr>
      </p:pic>
      <p:pic>
        <p:nvPicPr>
          <p:cNvPr hidden="false" id="573" name="Picture 573"/>
          <p:cNvPicPr preferRelativeResize="true"/>
          <p:nvPr isPhoto="false"/>
        </p:nvPicPr>
        <p:blipFill>
          <a:blip r:embed="rId3"/>
          <a:srcRect b="0" l="-9" r="-9" t="0"/>
          <a:stretch/>
        </p:blipFill>
        <p:spPr>
          <a:xfrm flipH="false" flipV="false" rot="0">
            <a:off x="761695" y="4286707"/>
            <a:ext cx="8287207" cy="2476195"/>
          </a:xfrm>
          <a:prstGeom prst="rect">
            <a:avLst/>
          </a:prstGeom>
        </p:spPr>
      </p:pic>
      <p:pic>
        <p:nvPicPr>
          <p:cNvPr hidden="false" id="575" name="Picture 575"/>
          <p:cNvPicPr preferRelativeResize="true"/>
          <p:nvPr isPhoto="false"/>
        </p:nvPicPr>
        <p:blipFill>
          <a:blip r:embed="rId3"/>
          <a:srcRect b="0" l="-9" r="-9" t="0"/>
          <a:stretch/>
        </p:blipFill>
        <p:spPr>
          <a:xfrm flipH="false" flipV="false" rot="0">
            <a:off x="9239098" y="4286707"/>
            <a:ext cx="8287207" cy="2476195"/>
          </a:xfrm>
          <a:prstGeom prst="rect">
            <a:avLst/>
          </a:prstGeom>
        </p:spPr>
      </p:pic>
      <p:pic>
        <p:nvPicPr>
          <p:cNvPr hidden="false" id="577" name="Picture 577"/>
          <p:cNvPicPr preferRelativeResize="true"/>
          <p:nvPr isPhoto="false"/>
        </p:nvPicPr>
        <p:blipFill>
          <a:blip r:embed="rId4"/>
          <a:srcRect b="-1" l="0" r="0" t="-1"/>
          <a:stretch/>
        </p:blipFill>
        <p:spPr>
          <a:xfrm flipH="false" flipV="false" rot="0">
            <a:off x="761695" y="7048195"/>
            <a:ext cx="16763695" cy="2286000"/>
          </a:xfrm>
          <a:prstGeom prst="rect">
            <a:avLst/>
          </a:prstGeom>
        </p:spPr>
      </p:pic>
      <p:sp>
        <p:nvSpPr>
          <p:cNvPr hidden="false" id="578" name="Shape 578"/>
          <p:cNvSpPr txBox="true"/>
          <p:nvPr isPhoto="false"/>
        </p:nvSpPr>
        <p:spPr>
          <a:xfrm flipH="false" flipV="false" rot="0">
            <a:off x="761695" y="761695"/>
            <a:ext cx="1062990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2.1 · Halting Problem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79" name="Shape 579"/>
          <p:cNvSpPr txBox="true"/>
          <p:nvPr isPhoto="false"/>
        </p:nvSpPr>
        <p:spPr>
          <a:xfrm flipH="false" flipV="false" rot="0">
            <a:off x="761695" y="1123798"/>
            <a:ext cx="11317529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Проблема останова машины Тьюринга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581" name="Picture 581"/>
          <p:cNvPicPr preferRelativeResize="true"/>
          <p:nvPr isPhoto="false"/>
        </p:nvPicPr>
        <p:blipFill>
          <a:blip r:embed="rId5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582" name="Shape 582"/>
          <p:cNvSpPr txBox="true"/>
          <p:nvPr isPhoto="false"/>
        </p:nvSpPr>
        <p:spPr>
          <a:xfrm flipH="false" flipV="false" rot="0">
            <a:off x="1143000" y="2962656"/>
            <a:ext cx="407731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7" sz="10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A. М. ТЬЮРИНГ · 1936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83" name="Shape 583"/>
          <p:cNvSpPr txBox="true"/>
          <p:nvPr isPhoto="false"/>
        </p:nvSpPr>
        <p:spPr>
          <a:xfrm flipH="false" flipV="false" rot="0">
            <a:off x="1143000" y="3219602"/>
            <a:ext cx="4721047" cy="3913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«On Computable Numbers...»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585" name="Picture 585"/>
          <p:cNvPicPr preferRelativeResize="true"/>
          <p:nvPr isPhoto="false"/>
        </p:nvPicPr>
        <p:blipFill>
          <a:blip r:embed="rId6"/>
          <a:srcRect b="0" l="-420" r="-420" t="0"/>
          <a:stretch/>
        </p:blipFill>
        <p:spPr>
          <a:xfrm flipH="false" flipV="false" rot="0">
            <a:off x="5594299" y="2905049"/>
            <a:ext cx="19201" cy="761695"/>
          </a:xfrm>
          <a:prstGeom prst="rect">
            <a:avLst/>
          </a:prstGeom>
        </p:spPr>
      </p:pic>
      <p:sp>
        <p:nvSpPr>
          <p:cNvPr hidden="false" id="586" name="Shape 586"/>
          <p:cNvSpPr txBox="true"/>
          <p:nvPr isPhoto="false"/>
        </p:nvSpPr>
        <p:spPr>
          <a:xfrm flipH="false" flipV="false" rot="0">
            <a:off x="5993892" y="3014777"/>
            <a:ext cx="11153851" cy="5431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400">
                <a:solidFill>
                  <a:srgbClr val="F0B429"/>
                </a:solidFill>
                <a:latin typeface="Inter"/>
                <a:ea typeface="Inter"/>
                <a:cs typeface="Inter"/>
              </a:rPr>
              <a:t>Теорема (Тьюринг, 1936):</a:t>
            </a:r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не существует алгоритма </a:t>
            </a:r>
            <a:r>
              <a:rPr i="true" sz="1400">
                <a:solidFill>
                  <a:srgbClr val="DDE7F5"/>
                </a:solidFill>
                <a:latin typeface="Cambria Math"/>
                <a:ea typeface="Cambria Math"/>
                <a:cs typeface="Cambria Math"/>
              </a:rPr>
              <a:t>H</a:t>
            </a:r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, который по произвольной программе </a:t>
            </a:r>
            <a:r>
              <a:rPr i="true" sz="1400">
                <a:solidFill>
                  <a:srgbClr val="DDE7F5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и входу </a:t>
            </a:r>
            <a:r>
              <a:rPr i="true" sz="1400">
                <a:solidFill>
                  <a:srgbClr val="DDE7F5"/>
                </a:solidFill>
                <a:latin typeface="Cambria Math"/>
                <a:ea typeface="Cambria Math"/>
                <a:cs typeface="Cambria Math"/>
              </a:rPr>
              <a:t>x</a:t>
            </a:r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определяет, остановится ли </a:t>
            </a:r>
            <a:r>
              <a:rPr i="true" sz="1400">
                <a:solidFill>
                  <a:srgbClr val="DDE7F5"/>
                </a:solidFill>
                <a:latin typeface="Cambria Math"/>
                <a:ea typeface="Cambria Math"/>
                <a:cs typeface="Cambria Math"/>
              </a:rPr>
              <a:t>P(x)</a:t>
            </a:r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. 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87" name="Shape 587"/>
          <p:cNvSpPr txBox="true"/>
          <p:nvPr isPhoto="false"/>
        </p:nvSpPr>
        <p:spPr>
          <a:xfrm flipH="false" flipV="false" rot="0">
            <a:off x="1047902" y="4953305"/>
            <a:ext cx="7715707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Пусть существует функция </a:t>
            </a:r>
            <a:r>
              <a:rPr sz="1300">
                <a:solidFill>
                  <a:srgbClr val="2E6FD9"/>
                </a:solidFill>
                <a:latin typeface="JetBrains Mono"/>
                <a:ea typeface="JetBrains Mono"/>
                <a:cs typeface="JetBrains Mono"/>
              </a:rPr>
              <a:t>halts(P, x)</a:t>
            </a:r>
            <a:r>
              <a:rPr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, возвращающая: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88" name="Shape 588"/>
          <p:cNvSpPr txBox="false"/>
          <p:nvPr isPhoto="false"/>
        </p:nvSpPr>
        <p:spPr>
          <a:xfrm flipH="false" flipV="false" rot="0">
            <a:off x="1047902" y="5343754"/>
            <a:ext cx="7715707" cy="895198"/>
          </a:xfrm>
          <a:prstGeom prst="roundRect">
            <a:avLst>
              <a:gd fmla="val 17386" name="adj"/>
            </a:avLst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89" name="Shape 589"/>
          <p:cNvSpPr txBox="true"/>
          <p:nvPr isPhoto="false"/>
        </p:nvSpPr>
        <p:spPr>
          <a:xfrm flipH="false" flipV="false" rot="0">
            <a:off x="1047902" y="5343754"/>
            <a:ext cx="7715707" cy="8961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177800" wrap="square"/>
          <a:p>
            <a:pPr algn="l" indent="0" marL="0"/>
            <a:r>
              <a:rPr sz="12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halts(P, x) = </a:t>
            </a:r>
            <a:r>
              <a:rPr sz="1200">
                <a:solidFill>
                  <a:srgbClr val="1CA77F"/>
                </a:solidFill>
                <a:latin typeface="JetBrains Mono"/>
                <a:ea typeface="JetBrains Mono"/>
                <a:cs typeface="JetBrains Mono"/>
              </a:rPr>
              <a:t>true</a:t>
            </a:r>
            <a:r>
              <a:rPr sz="12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если P(x) останавливается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halts(P, x) = </a:t>
            </a:r>
            <a:r>
              <a:rPr sz="1200">
                <a:solidFill>
                  <a:srgbClr val="D04A4A"/>
                </a:solidFill>
                <a:latin typeface="JetBrains Mono"/>
                <a:ea typeface="JetBrains Mono"/>
                <a:cs typeface="JetBrains Mono"/>
              </a:rPr>
              <a:t>false</a:t>
            </a:r>
            <a:r>
              <a:rPr sz="12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если P(x) работает вечно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90" name="Shape 590"/>
          <p:cNvSpPr txBox="false"/>
          <p:nvPr isPhoto="false"/>
        </p:nvSpPr>
        <p:spPr>
          <a:xfrm flipH="false" flipV="false" rot="0">
            <a:off x="1047902" y="4552798"/>
            <a:ext cx="2980944" cy="286206"/>
          </a:xfrm>
          <a:prstGeom prst="roundRect">
            <a:avLst>
              <a:gd fmla="val 319489" name="adj"/>
            </a:avLst>
          </a:prstGeom>
          <a:solidFill>
            <a:srgbClr val="E3EE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91" name="Shape 591"/>
          <p:cNvSpPr txBox="false"/>
          <p:nvPr isPhoto="false"/>
        </p:nvSpPr>
        <p:spPr>
          <a:xfrm flipH="false" flipV="false" rot="0">
            <a:off x="1047902" y="4552798"/>
            <a:ext cx="2981858" cy="2862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ШАГ 1 · ПРЕДПОЛОЖИМ ПРОТИВНОЕ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92" name="Shape 592"/>
          <p:cNvSpPr txBox="true"/>
          <p:nvPr isPhoto="false"/>
        </p:nvSpPr>
        <p:spPr>
          <a:xfrm flipH="false" flipV="false" rot="0">
            <a:off x="9525305" y="4953305"/>
            <a:ext cx="7715708" cy="2578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Построим «вредную» программу </a:t>
            </a:r>
            <a:r>
              <a:rPr sz="1300">
                <a:solidFill>
                  <a:srgbClr val="D04A4A"/>
                </a:solidFill>
                <a:latin typeface="JetBrains Mono"/>
                <a:ea typeface="JetBrains Mono"/>
                <a:cs typeface="JetBrains Mono"/>
              </a:rPr>
              <a:t>D(P)</a:t>
            </a:r>
            <a:r>
              <a:rPr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: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93" name="Shape 593"/>
          <p:cNvSpPr txBox="false"/>
          <p:nvPr isPhoto="false"/>
        </p:nvSpPr>
        <p:spPr>
          <a:xfrm flipH="false" flipV="false" rot="0">
            <a:off x="9525305" y="5343754"/>
            <a:ext cx="7715708" cy="1171346"/>
          </a:xfrm>
          <a:prstGeom prst="roundRect">
            <a:avLst>
              <a:gd fmla="val 10155" name="adj"/>
            </a:avLst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94" name="Shape 594"/>
          <p:cNvSpPr txBox="true"/>
          <p:nvPr isPhoto="false"/>
        </p:nvSpPr>
        <p:spPr>
          <a:xfrm flipH="false" flipV="false" rot="0">
            <a:off x="9525305" y="5343754"/>
            <a:ext cx="7715708" cy="11722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177800" wrap="square"/>
          <a:p>
            <a:pPr algn="l" indent="0" marL="0"/>
            <a:r>
              <a:rPr sz="12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function</a:t>
            </a:r>
            <a:r>
              <a:rPr sz="12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D</a:t>
            </a:r>
            <a:r>
              <a:rPr sz="12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(P):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if</a:t>
            </a:r>
            <a:r>
              <a:rPr sz="12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halts(P, P) </a:t>
            </a:r>
            <a:r>
              <a:rPr sz="12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then</a:t>
            </a:r>
            <a:r>
              <a:rPr sz="12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while</a:t>
            </a:r>
            <a:r>
              <a:rPr sz="12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true </a:t>
            </a:r>
            <a:r>
              <a:rPr sz="12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do</a:t>
            </a:r>
            <a:r>
              <a:rPr sz="12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()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2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else</a:t>
            </a:r>
            <a:r>
              <a:rPr sz="12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return</a:t>
            </a:r>
            <a:r>
              <a:rPr sz="12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0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95" name="Shape 595"/>
          <p:cNvSpPr txBox="false"/>
          <p:nvPr isPhoto="false"/>
        </p:nvSpPr>
        <p:spPr>
          <a:xfrm flipH="false" flipV="false" rot="0">
            <a:off x="9525305" y="4552798"/>
            <a:ext cx="3247949" cy="286206"/>
          </a:xfrm>
          <a:prstGeom prst="roundRect">
            <a:avLst>
              <a:gd fmla="val 319489" name="adj"/>
            </a:avLst>
          </a:prstGeom>
          <a:solidFill>
            <a:srgbClr val="FFE5E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596" name="Shape 596"/>
          <p:cNvSpPr txBox="false"/>
          <p:nvPr isPhoto="false"/>
        </p:nvSpPr>
        <p:spPr>
          <a:xfrm flipH="false" flipV="false" rot="0">
            <a:off x="9525305" y="4552798"/>
            <a:ext cx="3248863" cy="2862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8E2727"/>
                </a:solidFill>
                <a:latin typeface="Manrope"/>
                <a:ea typeface="Manrope"/>
                <a:cs typeface="Manrope"/>
              </a:rPr>
              <a:t>ШАГ 2 · ДИАГОНАЛЬНАЯ КОНСТРУКЦИЯ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97" name="Shape 597"/>
          <p:cNvSpPr txBox="false"/>
          <p:nvPr isPhoto="false"/>
        </p:nvSpPr>
        <p:spPr>
          <a:xfrm flipH="false" flipV="false" rot="0">
            <a:off x="1143000" y="7810804"/>
            <a:ext cx="7543800" cy="866850"/>
          </a:xfrm>
          <a:prstGeom prst="roundRect">
            <a:avLst>
              <a:gd fmla="val 23184" name="adj"/>
            </a:avLst>
          </a:prstGeom>
          <a:solidFill>
            <a:srgbClr val="0A1F44">
              <a:alpha val="40000"/>
            </a:srgbClr>
          </a:solidFill>
          <a:ln w="12700">
            <a:solidFill>
              <a:srgbClr val="4A9EFF">
                <a:alpha val="30000"/>
              </a:srgbClr>
            </a:solidFill>
            <a:prstDash val="solid"/>
          </a:ln>
        </p:spPr>
      </p:sp>
      <p:sp>
        <p:nvSpPr>
          <p:cNvPr hidden="false" id="598" name="Shape 598"/>
          <p:cNvSpPr txBox="true"/>
          <p:nvPr isPhoto="false"/>
        </p:nvSpPr>
        <p:spPr>
          <a:xfrm flipH="false" flipV="false" rot="0">
            <a:off x="1324051" y="7991856"/>
            <a:ext cx="7182612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05" sz="10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ЕСЛИ halts(D, D) = true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99" name="Shape 599"/>
          <p:cNvSpPr txBox="true"/>
          <p:nvPr isPhoto="false"/>
        </p:nvSpPr>
        <p:spPr>
          <a:xfrm flipH="false" flipV="false" rot="0">
            <a:off x="1324051" y="8248802"/>
            <a:ext cx="7182612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⟹ D(D) уходит в бесконечный цикл </a:t>
            </a:r>
            <a:r>
              <a:rPr b="true" sz="1200">
                <a:solidFill>
                  <a:srgbClr val="D04A4A"/>
                </a:solidFill>
                <a:latin typeface="Inter"/>
                <a:ea typeface="Inter"/>
                <a:cs typeface="Inter"/>
              </a:rPr>
              <a:t>НЕ останавливается</a:t>
            </a:r>
            <a:r>
              <a:rPr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 ⚡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0" name="Shape 600"/>
          <p:cNvSpPr txBox="true"/>
          <p:nvPr isPhoto="false"/>
        </p:nvSpPr>
        <p:spPr>
          <a:xfrm flipH="false" flipV="false" rot="0">
            <a:off x="8973007" y="7846466"/>
            <a:ext cx="452628" cy="7909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5400">
                <a:solidFill>
                  <a:srgbClr val="F0B429"/>
                </a:solidFill>
                <a:latin typeface="Cambria Math"/>
                <a:ea typeface="Cambria Math"/>
                <a:cs typeface="Cambria Math"/>
              </a:rPr>
              <a:t>⇄</a:t>
            </a:r>
            <a:endParaRPr sz="5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1" name="Shape 601"/>
          <p:cNvSpPr txBox="false"/>
          <p:nvPr isPhoto="false"/>
        </p:nvSpPr>
        <p:spPr>
          <a:xfrm flipH="false" flipV="false" rot="0">
            <a:off x="9601200" y="7810804"/>
            <a:ext cx="7543800" cy="866850"/>
          </a:xfrm>
          <a:prstGeom prst="roundRect">
            <a:avLst>
              <a:gd fmla="val 23184" name="adj"/>
            </a:avLst>
          </a:prstGeom>
          <a:solidFill>
            <a:srgbClr val="0A1F44">
              <a:alpha val="40000"/>
            </a:srgbClr>
          </a:solidFill>
          <a:ln w="12700">
            <a:solidFill>
              <a:srgbClr val="4A9EFF">
                <a:alpha val="30000"/>
              </a:srgbClr>
            </a:solidFill>
            <a:prstDash val="solid"/>
          </a:ln>
        </p:spPr>
      </p:sp>
      <p:sp>
        <p:nvSpPr>
          <p:cNvPr hidden="false" id="602" name="Shape 602"/>
          <p:cNvSpPr txBox="true"/>
          <p:nvPr isPhoto="false"/>
        </p:nvSpPr>
        <p:spPr>
          <a:xfrm flipH="false" flipV="false" rot="0">
            <a:off x="9782251" y="7991856"/>
            <a:ext cx="7182611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05" sz="10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ЕСЛИ halts(D, D) = false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3" name="Shape 603"/>
          <p:cNvSpPr txBox="true"/>
          <p:nvPr isPhoto="false"/>
        </p:nvSpPr>
        <p:spPr>
          <a:xfrm flipH="false" flipV="false" rot="0">
            <a:off x="9782251" y="8248802"/>
            <a:ext cx="7182611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⟹ D(D) возвращает 0 </a:t>
            </a:r>
            <a:r>
              <a:rPr b="true" sz="1200">
                <a:solidFill>
                  <a:srgbClr val="1CA77F"/>
                </a:solidFill>
                <a:latin typeface="Inter"/>
                <a:ea typeface="Inter"/>
                <a:cs typeface="Inter"/>
              </a:rPr>
              <a:t>ОСТАНАВЛИВАЕТСЯ</a:t>
            </a:r>
            <a:r>
              <a:rPr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 ⚡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4" name="Shape 604"/>
          <p:cNvSpPr txBox="true"/>
          <p:nvPr isPhoto="false"/>
        </p:nvSpPr>
        <p:spPr>
          <a:xfrm flipH="false" flipV="false" rot="0">
            <a:off x="1143000" y="8844077"/>
            <a:ext cx="16002000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1600">
                <a:solidFill>
                  <a:srgbClr val="F0B429"/>
                </a:solidFill>
                <a:latin typeface="Cambria Math"/>
                <a:ea typeface="Cambria Math"/>
                <a:cs typeface="Cambria Math"/>
              </a:rPr>
              <a:t>Противоречие в обоих случаях ⟹ halts() не существует. ∎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5" name="Shape 605"/>
          <p:cNvSpPr txBox="false"/>
          <p:nvPr isPhoto="false"/>
        </p:nvSpPr>
        <p:spPr>
          <a:xfrm flipH="false" flipV="false" rot="0">
            <a:off x="1143000" y="7334402"/>
            <a:ext cx="3581705" cy="304495"/>
          </a:xfrm>
          <a:prstGeom prst="roundRect">
            <a:avLst>
              <a:gd fmla="val 300300" name="adj"/>
            </a:avLst>
          </a:prstGeom>
          <a:solidFill>
            <a:srgbClr val="F0B429">
              <a:alpha val="20000"/>
            </a:srgbClr>
          </a:solidFill>
          <a:ln w="12700">
            <a:solidFill>
              <a:srgbClr val="F0B429">
                <a:alpha val="50000"/>
              </a:srgbClr>
            </a:solidFill>
            <a:prstDash val="solid"/>
          </a:ln>
        </p:spPr>
      </p:sp>
      <p:sp>
        <p:nvSpPr>
          <p:cNvPr hidden="false" id="606" name="Shape 606"/>
          <p:cNvSpPr txBox="false"/>
          <p:nvPr isPhoto="false"/>
        </p:nvSpPr>
        <p:spPr>
          <a:xfrm flipH="false" flipV="false" rot="0">
            <a:off x="1143000" y="7334402"/>
            <a:ext cx="3581705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ШАГ 3 · ПРОТИВОРЕЧИЕ — ЗАПУСКАЕМ D(D)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07" name="Shape 607"/>
          <p:cNvSpPr txBox="false"/>
          <p:nvPr isPhoto="false"/>
        </p:nvSpPr>
        <p:spPr>
          <a:xfrm flipH="false" flipV="false" rot="0">
            <a:off x="16628363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609" name="Picture 609"/>
          <p:cNvPicPr preferRelativeResize="true"/>
          <p:nvPr isPhoto="false"/>
        </p:nvPicPr>
        <p:blipFill>
          <a:blip r:embed="rId7"/>
          <a:srcRect b="0" l="-267" r="-267" t="0"/>
          <a:stretch/>
        </p:blipFill>
        <p:spPr>
          <a:xfrm flipH="false" flipV="false" rot="0">
            <a:off x="16437254" y="838505"/>
            <a:ext cx="1095451" cy="400506"/>
          </a:xfrm>
          <a:prstGeom prst="rect">
            <a:avLst/>
          </a:prstGeom>
        </p:spPr>
      </p:pic>
      <p:sp>
        <p:nvSpPr>
          <p:cNvPr hidden="false" id="610" name="Shape 610"/>
          <p:cNvSpPr txBox="false"/>
          <p:nvPr isPhoto="false"/>
        </p:nvSpPr>
        <p:spPr>
          <a:xfrm flipH="false" flipV="false" rot="0">
            <a:off x="16799356" y="838505"/>
            <a:ext cx="733349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6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4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611" name="GroupShape 61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12" name="Shape 612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13" name="Shape 613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615" name="Picture 615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616" name="Shape 616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617" name="Shape 617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618" name="Shape 618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19" name="Shape 619"/>
          <p:cNvSpPr txBox="true"/>
          <p:nvPr isPhoto="false"/>
        </p:nvSpPr>
        <p:spPr>
          <a:xfrm flipH="false" flipV="false" rot="0">
            <a:off x="2667305" y="9982505"/>
            <a:ext cx="2752344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II · Неразрешимые задачи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20" name="Shape 620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14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622" name="Picture 622"/>
          <p:cNvPicPr preferRelativeResize="true"/>
          <p:nvPr isPhoto="false"/>
        </p:nvPicPr>
        <p:blipFill>
          <a:blip r:embed="rId2"/>
          <a:srcRect b="0" l="0" r="0" t="0"/>
          <a:stretch/>
        </p:blipFill>
        <p:spPr>
          <a:xfrm flipH="false" flipV="false" rot="0">
            <a:off x="761695" y="3238805"/>
            <a:ext cx="8287207" cy="6096305"/>
          </a:xfrm>
          <a:prstGeom prst="rect">
            <a:avLst/>
          </a:prstGeom>
        </p:spPr>
      </p:pic>
      <p:pic>
        <p:nvPicPr>
          <p:cNvPr hidden="false" id="624" name="Picture 624"/>
          <p:cNvPicPr preferRelativeResize="true"/>
          <p:nvPr isPhoto="false"/>
        </p:nvPicPr>
        <p:blipFill>
          <a:blip r:embed="rId3"/>
          <a:srcRect b="0" l="0" r="0" t="0"/>
          <a:stretch/>
        </p:blipFill>
        <p:spPr>
          <a:xfrm flipH="false" flipV="false" rot="0">
            <a:off x="9239098" y="3238805"/>
            <a:ext cx="8287207" cy="6096305"/>
          </a:xfrm>
          <a:prstGeom prst="rect">
            <a:avLst/>
          </a:prstGeom>
        </p:spPr>
      </p:pic>
      <p:sp>
        <p:nvSpPr>
          <p:cNvPr hidden="false" id="625" name="Shape 625"/>
          <p:cNvSpPr txBox="true"/>
          <p:nvPr isPhoto="false"/>
        </p:nvSpPr>
        <p:spPr>
          <a:xfrm flipH="false" flipV="false" rot="0">
            <a:off x="761695" y="761695"/>
            <a:ext cx="13268858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2.2 · Теоремы о неполноте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26" name="Shape 626"/>
          <p:cNvSpPr txBox="true"/>
          <p:nvPr isPhoto="false"/>
        </p:nvSpPr>
        <p:spPr>
          <a:xfrm flipH="false" flipV="false" rot="0">
            <a:off x="761695" y="1123798"/>
            <a:ext cx="15554858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Курт Гёдель · 1931 · границы формальных систем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628" name="Picture 628"/>
          <p:cNvPicPr preferRelativeResize="true"/>
          <p:nvPr isPhoto="false"/>
        </p:nvPicPr>
        <p:blipFill>
          <a:blip r:embed="rId4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629" name="Shape 629"/>
          <p:cNvSpPr txBox="true"/>
          <p:nvPr isPhoto="false"/>
        </p:nvSpPr>
        <p:spPr>
          <a:xfrm flipH="false" flipV="false" rot="0">
            <a:off x="761695" y="2428646"/>
            <a:ext cx="16193109" cy="6007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5A6B85"/>
                </a:solidFill>
                <a:latin typeface="Inter"/>
                <a:ea typeface="Inter"/>
                <a:cs typeface="Inter"/>
              </a:rPr>
              <a:t> Подорвали программу Гильберта по полной формализации математики. Любая достаточно мощная формальная система с арифметикой натуральных чисел </a:t>
            </a:r>
            <a:r>
              <a:rPr b="true" sz="1500">
                <a:solidFill>
                  <a:srgbClr val="0A1F44"/>
                </a:solidFill>
                <a:latin typeface="Inter"/>
                <a:ea typeface="Inter"/>
                <a:cs typeface="Inter"/>
              </a:rPr>
              <a:t>обречена быть неполной или противоречивой</a:t>
            </a:r>
            <a:r>
              <a:rPr sz="1500">
                <a:solidFill>
                  <a:srgbClr val="5A6B85"/>
                </a:solidFill>
                <a:latin typeface="Inter"/>
                <a:ea typeface="Inter"/>
                <a:cs typeface="Inter"/>
              </a:rPr>
              <a:t>. 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30" name="Shape 630"/>
          <p:cNvSpPr txBox="false"/>
          <p:nvPr isPhoto="false"/>
        </p:nvSpPr>
        <p:spPr>
          <a:xfrm flipH="false" flipV="false" rot="0">
            <a:off x="1143000" y="3524098"/>
            <a:ext cx="571500" cy="571500"/>
          </a:xfrm>
          <a:prstGeom prst="roundRect">
            <a:avLst>
              <a:gd fmla="val 64000" name="adj"/>
            </a:avLst>
          </a:prstGeom>
          <a:solidFill>
            <a:srgbClr val="2E6FD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31" name="Shape 631"/>
          <p:cNvSpPr txBox="true"/>
          <p:nvPr isPhoto="false"/>
        </p:nvSpPr>
        <p:spPr>
          <a:xfrm flipH="false" flipV="false" rot="0">
            <a:off x="1143000" y="3524098"/>
            <a:ext cx="571500" cy="5715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I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32" name="Shape 632"/>
          <p:cNvSpPr txBox="true"/>
          <p:nvPr isPhoto="false"/>
        </p:nvSpPr>
        <p:spPr>
          <a:xfrm flipH="false" flipV="false" rot="0">
            <a:off x="1848001" y="3547871"/>
            <a:ext cx="1705356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17" sz="9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ПЕРВАЯ ТЕОРЕМА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33" name="Shape 633"/>
          <p:cNvSpPr txBox="true"/>
          <p:nvPr isPhoto="false"/>
        </p:nvSpPr>
        <p:spPr>
          <a:xfrm flipH="false" flipV="false" rot="0">
            <a:off x="1848001" y="3709720"/>
            <a:ext cx="1887322" cy="3621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1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О неполноте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34" name="Shape 634"/>
          <p:cNvSpPr txBox="false"/>
          <p:nvPr isPhoto="false"/>
        </p:nvSpPr>
        <p:spPr>
          <a:xfrm flipH="false" flipV="false" rot="0">
            <a:off x="1143000" y="4304995"/>
            <a:ext cx="7524598" cy="1238098"/>
          </a:xfrm>
          <a:prstGeom prst="roundRect">
            <a:avLst>
              <a:gd fmla="val 9090" name="adj"/>
            </a:avLst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635" name="Shape 635"/>
          <p:cNvSpPr txBox="false"/>
          <p:nvPr isPhoto="false"/>
        </p:nvSpPr>
        <p:spPr>
          <a:xfrm flipH="false" flipV="false" rot="0">
            <a:off x="1143000" y="4304995"/>
            <a:ext cx="38405" cy="1238098"/>
          </a:xfrm>
          <a:prstGeom prst="roundRect">
            <a:avLst>
              <a:gd fmla="val 293039" name="adj"/>
            </a:avLst>
          </a:prstGeom>
          <a:solidFill>
            <a:srgbClr val="2E6FD9"/>
          </a:solidFill>
          <a:ln w="12700">
            <a:solidFill>
              <a:srgbClr val="2E6FD9">
                <a:alpha val="0"/>
              </a:srgbClr>
            </a:solidFill>
            <a:prstDash val="solid"/>
          </a:ln>
        </p:spPr>
      </p:sp>
      <p:sp>
        <p:nvSpPr>
          <p:cNvPr hidden="false" id="636" name="Shape 636"/>
          <p:cNvSpPr txBox="true"/>
          <p:nvPr isPhoto="false"/>
        </p:nvSpPr>
        <p:spPr>
          <a:xfrm flipH="false" flipV="false" rot="0">
            <a:off x="1390802" y="4515307"/>
            <a:ext cx="7068312" cy="8193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 «В любой непротиворечивой формальной системе </a:t>
            </a:r>
            <a:r>
              <a:rPr i="true" sz="1300">
                <a:solidFill>
                  <a:srgbClr val="1E2A3D"/>
                </a:solidFill>
                <a:latin typeface="Cambria Math"/>
                <a:ea typeface="Cambria Math"/>
                <a:cs typeface="Cambria Math"/>
              </a:rPr>
              <a:t>𝔉</a:t>
            </a:r>
            <a:r>
              <a:rPr i="true"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, содержащей арифметику Пеано, существует утверждение </a:t>
            </a:r>
            <a:r>
              <a:rPr i="true" sz="1300">
                <a:solidFill>
                  <a:srgbClr val="1E2A3D"/>
                </a:solidFill>
                <a:latin typeface="Cambria Math"/>
                <a:ea typeface="Cambria Math"/>
                <a:cs typeface="Cambria Math"/>
              </a:rPr>
              <a:t>G</a:t>
            </a:r>
            <a:r>
              <a:rPr i="true"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, которое </a:t>
            </a:r>
            <a:r>
              <a:rPr b="true" i="true"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истинно</a:t>
            </a:r>
            <a:r>
              <a:rPr i="true"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, но </a:t>
            </a:r>
            <a:r>
              <a:rPr b="true" i="true"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недоказуемо</a:t>
            </a:r>
            <a:r>
              <a:rPr i="true"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 средствами самой системы.»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37" name="Shape 637"/>
          <p:cNvSpPr txBox="true"/>
          <p:nvPr isPhoto="false"/>
        </p:nvSpPr>
        <p:spPr>
          <a:xfrm flipH="false" flipV="false" rot="0">
            <a:off x="1143000" y="5731459"/>
            <a:ext cx="7525512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26" sz="10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САМОССЫЛАЮЩЕЕСЯ УТВЕРЖДЕНИЕ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38" name="Shape 638"/>
          <p:cNvSpPr txBox="false"/>
          <p:nvPr isPhoto="false"/>
        </p:nvSpPr>
        <p:spPr>
          <a:xfrm flipH="false" flipV="false" rot="0">
            <a:off x="1143000" y="6007608"/>
            <a:ext cx="7524598" cy="1028700"/>
          </a:xfrm>
          <a:prstGeom prst="roundRect">
            <a:avLst>
              <a:gd fmla="val 16461" name="adj"/>
            </a:avLst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39" name="Shape 639"/>
          <p:cNvSpPr txBox="true"/>
          <p:nvPr isPhoto="false"/>
        </p:nvSpPr>
        <p:spPr>
          <a:xfrm flipH="false" flipV="false" rot="0">
            <a:off x="1333195" y="6197803"/>
            <a:ext cx="7144207" cy="3721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19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 G ≡ «G не доказуемо в </a:t>
            </a:r>
            <a:r>
              <a:rPr i="true" sz="1900">
                <a:solidFill>
                  <a:srgbClr val="4A9EFF"/>
                </a:solidFill>
                <a:latin typeface="Cambria Math"/>
                <a:ea typeface="Cambria Math"/>
                <a:cs typeface="Cambria Math"/>
              </a:rPr>
              <a:t>𝔉</a:t>
            </a:r>
            <a:r>
              <a:rPr i="true" sz="19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» 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40" name="Shape 640"/>
          <p:cNvSpPr txBox="true"/>
          <p:nvPr isPhoto="false"/>
        </p:nvSpPr>
        <p:spPr>
          <a:xfrm flipH="false" flipV="false" rot="0">
            <a:off x="1333195" y="6665062"/>
            <a:ext cx="7144207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100">
                <a:solidFill>
                  <a:srgbClr val="A8BCD9"/>
                </a:solidFill>
                <a:latin typeface="Inter"/>
                <a:ea typeface="Inter"/>
                <a:cs typeface="Inter"/>
              </a:rPr>
              <a:t>нумерация Гёделя кодирует утверждения числами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41" name="Shape 641"/>
          <p:cNvSpPr txBox="true"/>
          <p:nvPr isPhoto="false"/>
        </p:nvSpPr>
        <p:spPr>
          <a:xfrm flipH="false" flipV="false" rot="0">
            <a:off x="1143000" y="7226503"/>
            <a:ext cx="7525512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0A1F44"/>
                </a:solidFill>
                <a:latin typeface="Inter"/>
                <a:ea typeface="Inter"/>
                <a:cs typeface="Inter"/>
              </a:rPr>
              <a:t>Парадокс лжеца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в строгом формальном виде: если G можно доказать — система противоречива; если нельзя — G истинно, но недоказуемо.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42" name="Shape 642"/>
          <p:cNvSpPr txBox="false"/>
          <p:nvPr isPhoto="false"/>
        </p:nvSpPr>
        <p:spPr>
          <a:xfrm flipH="false" flipV="false" rot="0">
            <a:off x="9620402" y="3524098"/>
            <a:ext cx="571500" cy="571500"/>
          </a:xfrm>
          <a:prstGeom prst="roundRect">
            <a:avLst>
              <a:gd fmla="val 64000" name="adj"/>
            </a:avLst>
          </a:prstGeom>
          <a:solidFill>
            <a:srgbClr val="00B8D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43" name="Shape 643"/>
          <p:cNvSpPr txBox="true"/>
          <p:nvPr isPhoto="false"/>
        </p:nvSpPr>
        <p:spPr>
          <a:xfrm flipH="false" flipV="false" rot="0">
            <a:off x="9620402" y="3524098"/>
            <a:ext cx="571500" cy="5715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II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44" name="Shape 644"/>
          <p:cNvSpPr txBox="true"/>
          <p:nvPr isPhoto="false"/>
        </p:nvSpPr>
        <p:spPr>
          <a:xfrm flipH="false" flipV="false" rot="0">
            <a:off x="10325405" y="3547871"/>
            <a:ext cx="3105301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117" sz="9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ВТОРАЯ ТЕОРЕМА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45" name="Shape 645"/>
          <p:cNvSpPr txBox="true"/>
          <p:nvPr isPhoto="false"/>
        </p:nvSpPr>
        <p:spPr>
          <a:xfrm flipH="false" flipV="false" rot="0">
            <a:off x="10325405" y="3709720"/>
            <a:ext cx="3421685" cy="3621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1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О непротиворечивости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46" name="Shape 646"/>
          <p:cNvSpPr txBox="false"/>
          <p:nvPr isPhoto="false"/>
        </p:nvSpPr>
        <p:spPr>
          <a:xfrm flipH="false" flipV="false" rot="0">
            <a:off x="9620402" y="4304995"/>
            <a:ext cx="7524598" cy="1228954"/>
          </a:xfrm>
          <a:prstGeom prst="roundRect">
            <a:avLst>
              <a:gd fmla="val 9228" name="adj"/>
            </a:avLst>
          </a:prstGeom>
          <a:solidFill>
            <a:srgbClr val="E3F7FB"/>
          </a:solidFill>
          <a:ln>
            <a:prstDash val="solid"/>
          </a:ln>
        </p:spPr>
      </p:sp>
      <p:sp>
        <p:nvSpPr>
          <p:cNvPr hidden="false" id="647" name="Shape 647"/>
          <p:cNvSpPr txBox="false"/>
          <p:nvPr isPhoto="false"/>
        </p:nvSpPr>
        <p:spPr>
          <a:xfrm flipH="false" flipV="false" rot="0">
            <a:off x="9620402" y="4304995"/>
            <a:ext cx="38404" cy="1228954"/>
          </a:xfrm>
          <a:prstGeom prst="roundRect">
            <a:avLst>
              <a:gd fmla="val 295310" name="adj"/>
            </a:avLst>
          </a:prstGeom>
          <a:solidFill>
            <a:srgbClr val="00B8D9"/>
          </a:solidFill>
          <a:ln w="12700">
            <a:solidFill>
              <a:srgbClr val="00B8D9">
                <a:alpha val="0"/>
              </a:srgbClr>
            </a:solidFill>
            <a:prstDash val="solid"/>
          </a:ln>
        </p:spPr>
      </p:sp>
      <p:sp>
        <p:nvSpPr>
          <p:cNvPr hidden="false" id="648" name="Shape 648"/>
          <p:cNvSpPr txBox="true"/>
          <p:nvPr isPhoto="false"/>
        </p:nvSpPr>
        <p:spPr>
          <a:xfrm flipH="false" flipV="false" rot="0">
            <a:off x="9868205" y="4515307"/>
            <a:ext cx="7068312" cy="8101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 «Никакая непротиворечивая формальная система </a:t>
            </a:r>
            <a:r>
              <a:rPr i="true" sz="1300">
                <a:solidFill>
                  <a:srgbClr val="1E2A3D"/>
                </a:solidFill>
                <a:latin typeface="Cambria Math"/>
                <a:ea typeface="Cambria Math"/>
                <a:cs typeface="Cambria Math"/>
              </a:rPr>
              <a:t>𝔉</a:t>
            </a:r>
            <a:r>
              <a:rPr i="true"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, содержащая арифметику, не может </a:t>
            </a:r>
            <a:r>
              <a:rPr b="true" i="true"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доказать свою собственную непротиворечивость</a:t>
            </a:r>
            <a:r>
              <a:rPr i="true" sz="13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внутренними средствами.»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49" name="Shape 649"/>
          <p:cNvSpPr txBox="true"/>
          <p:nvPr isPhoto="false"/>
        </p:nvSpPr>
        <p:spPr>
          <a:xfrm flipH="false" flipV="false" rot="0">
            <a:off x="9620402" y="5721401"/>
            <a:ext cx="7525512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26" sz="10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ФОРМАЛЬНАЯ ЗАПИСЬ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50" name="Shape 650"/>
          <p:cNvSpPr txBox="false"/>
          <p:nvPr isPhoto="false"/>
        </p:nvSpPr>
        <p:spPr>
          <a:xfrm flipH="false" flipV="false" rot="0">
            <a:off x="9620402" y="5997550"/>
            <a:ext cx="7524598" cy="1057046"/>
          </a:xfrm>
          <a:prstGeom prst="roundRect">
            <a:avLst>
              <a:gd fmla="val 15587" name="adj"/>
            </a:avLst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51" name="Shape 651"/>
          <p:cNvSpPr txBox="true"/>
          <p:nvPr isPhoto="false"/>
        </p:nvSpPr>
        <p:spPr>
          <a:xfrm flipH="false" flipV="false" rot="0">
            <a:off x="9810598" y="6188659"/>
            <a:ext cx="7144207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2100">
                <a:solidFill>
                  <a:srgbClr val="4A9EFF"/>
                </a:solidFill>
                <a:latin typeface="Cambria Math"/>
                <a:ea typeface="Cambria Math"/>
                <a:cs typeface="Cambria Math"/>
              </a:rPr>
              <a:t>𝔉</a:t>
            </a:r>
            <a:r>
              <a:rPr i="true" sz="21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 ⊢ Con(</a:t>
            </a:r>
            <a:r>
              <a:rPr i="true" sz="2100">
                <a:solidFill>
                  <a:srgbClr val="4A9EFF"/>
                </a:solidFill>
                <a:latin typeface="Cambria Math"/>
                <a:ea typeface="Cambria Math"/>
                <a:cs typeface="Cambria Math"/>
              </a:rPr>
              <a:t>𝔉</a:t>
            </a:r>
            <a:r>
              <a:rPr i="true" sz="21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) ⟹ </a:t>
            </a:r>
            <a:r>
              <a:rPr i="true" sz="2100">
                <a:solidFill>
                  <a:srgbClr val="4A9EFF"/>
                </a:solidFill>
                <a:latin typeface="Cambria Math"/>
                <a:ea typeface="Cambria Math"/>
                <a:cs typeface="Cambria Math"/>
              </a:rPr>
              <a:t>𝔉</a:t>
            </a:r>
            <a:r>
              <a:rPr i="true" sz="21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 противоречива 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52" name="Shape 652"/>
          <p:cNvSpPr txBox="true"/>
          <p:nvPr isPhoto="false"/>
        </p:nvSpPr>
        <p:spPr>
          <a:xfrm flipH="false" flipV="false" rot="0">
            <a:off x="9810598" y="6683350"/>
            <a:ext cx="7144207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100">
                <a:solidFill>
                  <a:srgbClr val="A8BCD9"/>
                </a:solidFill>
                <a:latin typeface="Inter"/>
                <a:ea typeface="Inter"/>
                <a:cs typeface="Inter"/>
              </a:rPr>
              <a:t>где Con(𝔉) — формальное утверждение «𝔉 непротиворечива»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53" name="Shape 653"/>
          <p:cNvSpPr txBox="true"/>
          <p:nvPr isPhoto="false"/>
        </p:nvSpPr>
        <p:spPr>
          <a:xfrm flipH="false" flipV="false" rot="0">
            <a:off x="9620402" y="7245706"/>
            <a:ext cx="7525512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0A1F44"/>
                </a:solidFill>
                <a:latin typeface="Inter"/>
                <a:ea typeface="Inter"/>
                <a:cs typeface="Inter"/>
              </a:rPr>
              <a:t>Следствие: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для подтверждения корректности системы требуется </a:t>
            </a:r>
            <a:r>
              <a:rPr i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внешний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метаязык — бесконечная башня формализмов.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54" name="Shape 654"/>
          <p:cNvSpPr txBox="false"/>
          <p:nvPr isPhoto="false"/>
        </p:nvSpPr>
        <p:spPr>
          <a:xfrm flipH="false" flipV="false" rot="0">
            <a:off x="9620402" y="7918704"/>
            <a:ext cx="7524598" cy="629107"/>
          </a:xfrm>
          <a:prstGeom prst="roundRect">
            <a:avLst>
              <a:gd fmla="val 35236" name="adj"/>
            </a:avLst>
          </a:prstGeom>
          <a:solidFill>
            <a:srgbClr val="FFF8E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55" name="Shape 655"/>
          <p:cNvSpPr txBox="true"/>
          <p:nvPr isPhoto="false"/>
        </p:nvSpPr>
        <p:spPr>
          <a:xfrm flipH="false" flipV="false" rot="0">
            <a:off x="9620402" y="7918704"/>
            <a:ext cx="7525512" cy="62910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152400" rIns="152400" tIns="139700" wrap="square"/>
          <a:p>
            <a:pPr algn="l" indent="0" marL="0"/>
            <a:r>
              <a:rPr sz="1100">
                <a:solidFill>
                  <a:srgbClr val="5A4A1E"/>
                </a:solidFill>
                <a:latin typeface="Inter"/>
                <a:ea typeface="Inter"/>
                <a:cs typeface="Inter"/>
              </a:rPr>
              <a:t> 💡 </a:t>
            </a:r>
            <a:r>
              <a:rPr b="true" sz="1100">
                <a:solidFill>
                  <a:srgbClr val="5A4A1E"/>
                </a:solidFill>
                <a:latin typeface="Inter"/>
                <a:ea typeface="Inter"/>
                <a:cs typeface="Inter"/>
              </a:rPr>
              <a:t>Связь с информатикой:</a:t>
            </a:r>
            <a:r>
              <a:rPr sz="1100">
                <a:solidFill>
                  <a:srgbClr val="5A4A1E"/>
                </a:solidFill>
                <a:latin typeface="Inter"/>
                <a:ea typeface="Inter"/>
                <a:cs typeface="Inter"/>
              </a:rPr>
              <a:t> теорема Тьюринга о проблеме останова — вычислительный аналог теорем Гёделя. 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56" name="Shape 656"/>
          <p:cNvSpPr txBox="false"/>
          <p:nvPr isPhoto="false"/>
        </p:nvSpPr>
        <p:spPr>
          <a:xfrm flipH="false" flipV="false" rot="0">
            <a:off x="16633850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658" name="Picture 658"/>
          <p:cNvPicPr preferRelativeResize="true"/>
          <p:nvPr isPhoto="false"/>
        </p:nvPicPr>
        <p:blipFill>
          <a:blip r:embed="rId5"/>
          <a:srcRect b="0" l="-101" r="-101" t="0"/>
          <a:stretch/>
        </p:blipFill>
        <p:spPr>
          <a:xfrm flipH="false" flipV="false" rot="0">
            <a:off x="16442741" y="838505"/>
            <a:ext cx="1086307" cy="400506"/>
          </a:xfrm>
          <a:prstGeom prst="rect">
            <a:avLst/>
          </a:prstGeom>
        </p:spPr>
      </p:pic>
      <p:sp>
        <p:nvSpPr>
          <p:cNvPr hidden="false" id="659" name="Shape 659"/>
          <p:cNvSpPr txBox="false"/>
          <p:nvPr isPhoto="false"/>
        </p:nvSpPr>
        <p:spPr>
          <a:xfrm flipH="false" flipV="false" rot="0">
            <a:off x="16804844" y="838505"/>
            <a:ext cx="724205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5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5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660" name="GroupShape 66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61" name="Shape 661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662" name="Shape 662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664" name="Picture 664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665" name="Shape 665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666" name="Shape 666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667" name="Shape 667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68" name="Shape 668"/>
          <p:cNvSpPr txBox="true"/>
          <p:nvPr isPhoto="false"/>
        </p:nvSpPr>
        <p:spPr>
          <a:xfrm flipH="false" flipV="false" rot="0">
            <a:off x="2667305" y="9982505"/>
            <a:ext cx="2752344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II · Неразрешимые задачи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69" name="Shape 669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15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671" name="Picture 671"/>
          <p:cNvPicPr preferRelativeResize="true"/>
          <p:nvPr isPhoto="false"/>
        </p:nvPicPr>
        <p:blipFill>
          <a:blip r:embed="rId2"/>
          <a:srcRect b="-6" l="0" r="0" t="-6"/>
          <a:stretch/>
        </p:blipFill>
        <p:spPr>
          <a:xfrm flipH="false" flipV="false" rot="0">
            <a:off x="761695" y="2667305"/>
            <a:ext cx="16763695" cy="1619401"/>
          </a:xfrm>
          <a:prstGeom prst="rect">
            <a:avLst/>
          </a:prstGeom>
        </p:spPr>
      </p:pic>
      <p:pic>
        <p:nvPicPr>
          <p:cNvPr hidden="false" id="673" name="Picture 673"/>
          <p:cNvPicPr preferRelativeResize="true"/>
          <p:nvPr isPhoto="false"/>
        </p:nvPicPr>
        <p:blipFill>
          <a:blip r:embed="rId3"/>
          <a:srcRect b="0" l="-3" r="-3" t="0"/>
          <a:stretch/>
        </p:blipFill>
        <p:spPr>
          <a:xfrm flipH="false" flipV="false" rot="0">
            <a:off x="761695" y="4572000"/>
            <a:ext cx="10287000" cy="4762194"/>
          </a:xfrm>
          <a:prstGeom prst="rect">
            <a:avLst/>
          </a:prstGeom>
        </p:spPr>
      </p:pic>
      <p:pic>
        <p:nvPicPr>
          <p:cNvPr hidden="false" id="675" name="Picture 675"/>
          <p:cNvPicPr preferRelativeResize="true"/>
          <p:nvPr isPhoto="false"/>
        </p:nvPicPr>
        <p:blipFill>
          <a:blip r:embed="rId4"/>
          <a:srcRect b="0" l="-3" r="-3" t="0"/>
          <a:stretch/>
        </p:blipFill>
        <p:spPr>
          <a:xfrm flipH="false" flipV="false" rot="0">
            <a:off x="11239805" y="4572000"/>
            <a:ext cx="6286499" cy="4762194"/>
          </a:xfrm>
          <a:prstGeom prst="rect">
            <a:avLst/>
          </a:prstGeom>
        </p:spPr>
      </p:pic>
      <p:sp>
        <p:nvSpPr>
          <p:cNvPr hidden="false" id="676" name="Shape 676"/>
          <p:cNvSpPr txBox="true"/>
          <p:nvPr isPhoto="false"/>
        </p:nvSpPr>
        <p:spPr>
          <a:xfrm flipH="false" flipV="false" rot="0">
            <a:off x="761695" y="761695"/>
            <a:ext cx="8125358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2.3 · Диофантовы уравнения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77" name="Shape 677"/>
          <p:cNvSpPr txBox="true"/>
          <p:nvPr isPhoto="false"/>
        </p:nvSpPr>
        <p:spPr>
          <a:xfrm flipH="false" flipV="false" rot="0">
            <a:off x="761695" y="1123798"/>
            <a:ext cx="8958377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Десятая проблема Гильберта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679" name="Picture 679"/>
          <p:cNvPicPr preferRelativeResize="true"/>
          <p:nvPr isPhoto="false"/>
        </p:nvPicPr>
        <p:blipFill>
          <a:blip r:embed="rId5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680" name="Shape 680"/>
          <p:cNvSpPr txBox="true"/>
          <p:nvPr isPhoto="false"/>
        </p:nvSpPr>
        <p:spPr>
          <a:xfrm flipH="false" flipV="false" rot="0">
            <a:off x="1143000" y="2905049"/>
            <a:ext cx="2039112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7" sz="10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ПАРИЖ · 1900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81" name="Shape 681"/>
          <p:cNvSpPr txBox="true"/>
          <p:nvPr isPhoto="false"/>
        </p:nvSpPr>
        <p:spPr>
          <a:xfrm flipH="false" flipV="false" rot="0">
            <a:off x="1143000" y="3161995"/>
            <a:ext cx="2039112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Д. Гильберт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82" name="Shape 682"/>
          <p:cNvSpPr txBox="true"/>
          <p:nvPr isPhoto="false"/>
        </p:nvSpPr>
        <p:spPr>
          <a:xfrm flipH="false" flipV="false" rot="0">
            <a:off x="1143000" y="3514954"/>
            <a:ext cx="2310689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A8BCD9"/>
                </a:solidFill>
                <a:latin typeface="Inter"/>
                <a:ea typeface="Inter"/>
                <a:cs typeface="Inter"/>
              </a:rPr>
              <a:t>список 23 задач математики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684" name="Picture 684"/>
          <p:cNvPicPr preferRelativeResize="true"/>
          <p:nvPr isPhoto="false"/>
        </p:nvPicPr>
        <p:blipFill>
          <a:blip r:embed="rId6"/>
          <a:srcRect b="0" l="-373" r="-373" t="0"/>
          <a:stretch/>
        </p:blipFill>
        <p:spPr>
          <a:xfrm flipH="false" flipV="false" rot="0">
            <a:off x="3558845" y="2905049"/>
            <a:ext cx="19201" cy="857706"/>
          </a:xfrm>
          <a:prstGeom prst="rect">
            <a:avLst/>
          </a:prstGeom>
        </p:spPr>
      </p:pic>
      <p:sp>
        <p:nvSpPr>
          <p:cNvPr hidden="false" id="685" name="Shape 685"/>
          <p:cNvSpPr txBox="true"/>
          <p:nvPr isPhoto="false"/>
        </p:nvSpPr>
        <p:spPr>
          <a:xfrm flipH="false" flipV="false" rot="0">
            <a:off x="3959352" y="2905049"/>
            <a:ext cx="13192964" cy="6291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500">
                <a:solidFill>
                  <a:srgbClr val="DDE7F5"/>
                </a:solidFill>
                <a:latin typeface="Cambria Math"/>
                <a:ea typeface="Cambria Math"/>
                <a:cs typeface="Cambria Math"/>
              </a:rPr>
              <a:t> «Указать процедуру, позволяющую за конечное число операций определить, имеет ли произвольное диофантово уравнение </a:t>
            </a:r>
            <a:r>
              <a:rPr i="true" sz="15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P(x</a:t>
            </a:r>
            <a:r>
              <a:rPr i="true" sz="12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1</a:t>
            </a:r>
            <a:r>
              <a:rPr i="true" sz="15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, …, x</a:t>
            </a:r>
            <a:r>
              <a:rPr i="true" sz="12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i="true" sz="15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) = 0</a:t>
            </a:r>
            <a:r>
              <a:rPr i="true" sz="1500">
                <a:solidFill>
                  <a:srgbClr val="DDE7F5"/>
                </a:solidFill>
                <a:latin typeface="Cambria Math"/>
                <a:ea typeface="Cambria Math"/>
                <a:cs typeface="Cambria Math"/>
              </a:rPr>
              <a:t> решение в целых числах.» 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86" name="Shape 686"/>
          <p:cNvSpPr txBox="true"/>
          <p:nvPr isPhoto="false"/>
        </p:nvSpPr>
        <p:spPr>
          <a:xfrm flipH="false" flipV="false" rot="0">
            <a:off x="1143000" y="5277002"/>
            <a:ext cx="9525305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Многочлен с целыми коэффициентами, решения ищутся в ℤ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87" name="Shape 687"/>
          <p:cNvSpPr txBox="false"/>
          <p:nvPr isPhoto="false"/>
        </p:nvSpPr>
        <p:spPr>
          <a:xfrm flipH="false" flipV="false" rot="0">
            <a:off x="1143000" y="5802782"/>
            <a:ext cx="9525305" cy="1209751"/>
          </a:xfrm>
          <a:prstGeom prst="roundRect">
            <a:avLst>
              <a:gd fmla="val 9523" name="adj"/>
            </a:avLst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688" name="Shape 688"/>
          <p:cNvSpPr txBox="false"/>
          <p:nvPr isPhoto="false"/>
        </p:nvSpPr>
        <p:spPr>
          <a:xfrm flipH="false" flipV="false" rot="0">
            <a:off x="1143000" y="5802782"/>
            <a:ext cx="47549" cy="1209751"/>
          </a:xfrm>
          <a:prstGeom prst="roundRect">
            <a:avLst>
              <a:gd fmla="val 242276" name="adj"/>
            </a:avLst>
          </a:prstGeom>
          <a:solidFill>
            <a:srgbClr val="2E6FD9"/>
          </a:solidFill>
          <a:ln w="12700">
            <a:solidFill>
              <a:srgbClr val="2E6FD9">
                <a:alpha val="0"/>
              </a:srgbClr>
            </a:solidFill>
            <a:prstDash val="solid"/>
          </a:ln>
        </p:spPr>
      </p:sp>
      <p:sp>
        <p:nvSpPr>
          <p:cNvPr hidden="false" id="689" name="Shape 689"/>
          <p:cNvSpPr txBox="true"/>
          <p:nvPr isPhoto="false"/>
        </p:nvSpPr>
        <p:spPr>
          <a:xfrm flipH="false" flipV="false" rot="0">
            <a:off x="1419149" y="6031382"/>
            <a:ext cx="9020556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ОБЩИЙ ВИД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90" name="Shape 690"/>
          <p:cNvSpPr txBox="true"/>
          <p:nvPr isPhoto="false"/>
        </p:nvSpPr>
        <p:spPr>
          <a:xfrm flipH="false" flipV="false" rot="0">
            <a:off x="1419149" y="6297473"/>
            <a:ext cx="9020556" cy="4864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25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P(x</a:t>
            </a:r>
            <a:r>
              <a:rPr i="true" sz="21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1</a:t>
            </a:r>
            <a:r>
              <a:rPr i="true" sz="25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, x</a:t>
            </a:r>
            <a:r>
              <a:rPr i="true" sz="21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i="true" sz="25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, …, x</a:t>
            </a:r>
            <a:r>
              <a:rPr i="true" sz="21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i="true" sz="25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) = 0, P ∈ ℤ[x</a:t>
            </a:r>
            <a:r>
              <a:rPr i="true" sz="21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1</a:t>
            </a:r>
            <a:r>
              <a:rPr i="true" sz="25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,…,x</a:t>
            </a:r>
            <a:r>
              <a:rPr i="true" sz="21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i="true" sz="25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] </a:t>
            </a: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91" name="Shape 691"/>
          <p:cNvSpPr txBox="false"/>
          <p:nvPr isPhoto="false"/>
        </p:nvSpPr>
        <p:spPr>
          <a:xfrm flipH="false" flipV="false" rot="0">
            <a:off x="1143000" y="7200900"/>
            <a:ext cx="4686300" cy="1000353"/>
          </a:xfrm>
          <a:prstGeom prst="roundRect">
            <a:avLst>
              <a:gd fmla="val 13929" name="adj"/>
            </a:avLst>
          </a:prstGeom>
          <a:solidFill>
            <a:srgbClr val="E8F7F1"/>
          </a:solidFill>
          <a:ln>
            <a:prstDash val="solid"/>
          </a:ln>
        </p:spPr>
      </p:sp>
      <p:sp>
        <p:nvSpPr>
          <p:cNvPr hidden="false" id="692" name="Shape 692"/>
          <p:cNvSpPr txBox="false"/>
          <p:nvPr isPhoto="false"/>
        </p:nvSpPr>
        <p:spPr>
          <a:xfrm flipH="false" flipV="false" rot="0">
            <a:off x="1143000" y="7200900"/>
            <a:ext cx="38405" cy="1000353"/>
          </a:xfrm>
          <a:prstGeom prst="roundRect">
            <a:avLst>
              <a:gd fmla="val 362810" name="adj"/>
            </a:avLst>
          </a:prstGeom>
          <a:solidFill>
            <a:srgbClr val="1CA77F"/>
          </a:solidFill>
          <a:ln w="12700">
            <a:solidFill>
              <a:srgbClr val="1CA77F">
                <a:alpha val="0"/>
              </a:srgbClr>
            </a:solidFill>
            <a:prstDash val="solid"/>
          </a:ln>
        </p:spPr>
      </p:sp>
      <p:sp>
        <p:nvSpPr>
          <p:cNvPr hidden="false" id="693" name="Shape 693"/>
          <p:cNvSpPr txBox="true"/>
          <p:nvPr isPhoto="false"/>
        </p:nvSpPr>
        <p:spPr>
          <a:xfrm flipH="false" flipV="false" rot="0">
            <a:off x="1333195" y="7353604"/>
            <a:ext cx="43434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0E6B52"/>
                </a:solidFill>
                <a:latin typeface="Manrope"/>
                <a:ea typeface="Manrope"/>
                <a:cs typeface="Manrope"/>
              </a:rPr>
              <a:t>ЕСТЬ РЕШЕНИЕ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94" name="Shape 694"/>
          <p:cNvSpPr txBox="true"/>
          <p:nvPr isPhoto="false"/>
        </p:nvSpPr>
        <p:spPr>
          <a:xfrm flipH="false" flipV="false" rot="0">
            <a:off x="1333195" y="7600492"/>
            <a:ext cx="4343400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x² + y² = z² → (3, 4, 5)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95" name="Shape 695"/>
          <p:cNvSpPr txBox="true"/>
          <p:nvPr isPhoto="false"/>
        </p:nvSpPr>
        <p:spPr>
          <a:xfrm flipH="false" flipV="false" rot="0">
            <a:off x="1333195" y="7886700"/>
            <a:ext cx="434340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B85"/>
                </a:solidFill>
                <a:latin typeface="Inter"/>
                <a:ea typeface="Inter"/>
                <a:cs typeface="Inter"/>
              </a:rPr>
              <a:t>пифагоровы тройки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96" name="Shape 696"/>
          <p:cNvSpPr txBox="false"/>
          <p:nvPr isPhoto="false"/>
        </p:nvSpPr>
        <p:spPr>
          <a:xfrm flipH="false" flipV="false" rot="0">
            <a:off x="5982005" y="7200900"/>
            <a:ext cx="4686300" cy="1000353"/>
          </a:xfrm>
          <a:prstGeom prst="roundRect">
            <a:avLst>
              <a:gd fmla="val 13929" name="adj"/>
            </a:avLst>
          </a:prstGeom>
          <a:solidFill>
            <a:srgbClr val="FFE5E5"/>
          </a:solidFill>
          <a:ln>
            <a:prstDash val="solid"/>
          </a:ln>
        </p:spPr>
      </p:sp>
      <p:sp>
        <p:nvSpPr>
          <p:cNvPr hidden="false" id="697" name="Shape 697"/>
          <p:cNvSpPr txBox="false"/>
          <p:nvPr isPhoto="false"/>
        </p:nvSpPr>
        <p:spPr>
          <a:xfrm flipH="false" flipV="false" rot="0">
            <a:off x="5982005" y="7200900"/>
            <a:ext cx="38405" cy="1000353"/>
          </a:xfrm>
          <a:prstGeom prst="roundRect">
            <a:avLst>
              <a:gd fmla="val 362810" name="adj"/>
            </a:avLst>
          </a:prstGeom>
          <a:solidFill>
            <a:srgbClr val="D04A4A"/>
          </a:solidFill>
          <a:ln w="12700">
            <a:solidFill>
              <a:srgbClr val="D04A4A">
                <a:alpha val="0"/>
              </a:srgbClr>
            </a:solidFill>
            <a:prstDash val="solid"/>
          </a:ln>
        </p:spPr>
      </p:sp>
      <p:sp>
        <p:nvSpPr>
          <p:cNvPr hidden="false" id="698" name="Shape 698"/>
          <p:cNvSpPr txBox="true"/>
          <p:nvPr isPhoto="false"/>
        </p:nvSpPr>
        <p:spPr>
          <a:xfrm flipH="false" flipV="false" rot="0">
            <a:off x="6172200" y="7353604"/>
            <a:ext cx="434340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8E2727"/>
                </a:solidFill>
                <a:latin typeface="Manrope"/>
                <a:ea typeface="Manrope"/>
                <a:cs typeface="Manrope"/>
              </a:rPr>
              <a:t>НЕТ РЕШЕНИЯ (n &gt; 2)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699" name="Shape 699"/>
          <p:cNvSpPr txBox="true"/>
          <p:nvPr isPhoto="false"/>
        </p:nvSpPr>
        <p:spPr>
          <a:xfrm flipH="false" flipV="false" rot="0">
            <a:off x="6172200" y="7600492"/>
            <a:ext cx="4343400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xⁿ + yⁿ = zⁿ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0" name="Shape 700"/>
          <p:cNvSpPr txBox="true"/>
          <p:nvPr isPhoto="false"/>
        </p:nvSpPr>
        <p:spPr>
          <a:xfrm flipH="false" flipV="false" rot="0">
            <a:off x="6172200" y="7886700"/>
            <a:ext cx="434340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B85"/>
                </a:solidFill>
                <a:latin typeface="Inter"/>
                <a:ea typeface="Inter"/>
                <a:cs typeface="Inter"/>
              </a:rPr>
              <a:t>Великая теорема Ферма (Уайлс, 1995)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1" name="Shape 701"/>
          <p:cNvSpPr txBox="false"/>
          <p:nvPr isPhoto="false"/>
        </p:nvSpPr>
        <p:spPr>
          <a:xfrm flipH="false" flipV="false" rot="0">
            <a:off x="1143000" y="8391449"/>
            <a:ext cx="9525305" cy="724205"/>
          </a:xfrm>
          <a:prstGeom prst="roundRect">
            <a:avLst>
              <a:gd fmla="val 26582" name="adj"/>
            </a:avLst>
          </a:prstGeom>
          <a:solidFill>
            <a:srgbClr val="FFF8E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702" name="Shape 702"/>
          <p:cNvSpPr txBox="true"/>
          <p:nvPr isPhoto="false"/>
        </p:nvSpPr>
        <p:spPr>
          <a:xfrm flipH="false" flipV="false" rot="0">
            <a:off x="1143000" y="8391449"/>
            <a:ext cx="9525305" cy="7242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177800" rIns="177800" tIns="13970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💡 </a:t>
            </a:r>
            <a:r>
              <a:rPr b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Проблема Гильберта: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не решить конкретное уравнение, а </a:t>
            </a:r>
            <a:r>
              <a:rPr i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найти универсальный алгоритм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распознавания разрешимости для любого такого уравнения.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3" name="Shape 703"/>
          <p:cNvSpPr txBox="false"/>
          <p:nvPr isPhoto="false"/>
        </p:nvSpPr>
        <p:spPr>
          <a:xfrm flipH="false" flipV="false" rot="0">
            <a:off x="1143000" y="4858207"/>
            <a:ext cx="2247595" cy="286206"/>
          </a:xfrm>
          <a:prstGeom prst="roundRect">
            <a:avLst>
              <a:gd fmla="val 319489" name="adj"/>
            </a:avLst>
          </a:prstGeom>
          <a:solidFill>
            <a:srgbClr val="E3EE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704" name="Shape 704"/>
          <p:cNvSpPr txBox="false"/>
          <p:nvPr isPhoto="false"/>
        </p:nvSpPr>
        <p:spPr>
          <a:xfrm flipH="false" flipV="false" rot="0">
            <a:off x="1143000" y="4858207"/>
            <a:ext cx="2248510" cy="2862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ДИОФАНТОВО УРАВНЕНИЕ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5" name="Shape 705"/>
          <p:cNvSpPr txBox="true"/>
          <p:nvPr isPhoto="false"/>
        </p:nvSpPr>
        <p:spPr>
          <a:xfrm flipH="false" flipV="false" rot="0">
            <a:off x="11620195" y="5333695"/>
            <a:ext cx="5524804" cy="4480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1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Ю. В. Матиясевич</a:t>
            </a:r>
            <a:endParaRPr sz="3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6" name="Shape 706"/>
          <p:cNvSpPr txBox="true"/>
          <p:nvPr isPhoto="false"/>
        </p:nvSpPr>
        <p:spPr>
          <a:xfrm flipH="false" flipV="false" rot="0">
            <a:off x="11620195" y="5850331"/>
            <a:ext cx="5524804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A8BCD9"/>
                </a:solidFill>
                <a:latin typeface="Inter"/>
                <a:ea typeface="Inter"/>
                <a:cs typeface="Inter"/>
              </a:rPr>
              <a:t>ЛОМИ АН СССР, Ленинград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7" name="Shape 707"/>
          <p:cNvSpPr txBox="false"/>
          <p:nvPr isPhoto="false"/>
        </p:nvSpPr>
        <p:spPr>
          <a:xfrm flipH="false" flipV="false" rot="0">
            <a:off x="11620195" y="6345022"/>
            <a:ext cx="5524804" cy="1962301"/>
          </a:xfrm>
          <a:prstGeom prst="roundRect">
            <a:avLst>
              <a:gd fmla="val 4524" name="adj"/>
            </a:avLst>
          </a:prstGeom>
          <a:solidFill>
            <a:srgbClr val="0A1F44">
              <a:alpha val="50000"/>
            </a:srgbClr>
          </a:solidFill>
          <a:ln w="12700">
            <a:solidFill>
              <a:srgbClr val="4A9EFF">
                <a:alpha val="30000"/>
              </a:srgbClr>
            </a:solidFill>
            <a:prstDash val="solid"/>
          </a:ln>
        </p:spPr>
      </p:sp>
      <p:sp>
        <p:nvSpPr>
          <p:cNvPr hidden="false" id="708" name="Shape 708"/>
          <p:cNvSpPr txBox="true"/>
          <p:nvPr isPhoto="false"/>
        </p:nvSpPr>
        <p:spPr>
          <a:xfrm flipH="false" flipV="false" rot="0">
            <a:off x="11858854" y="6583680"/>
            <a:ext cx="5048402" cy="5340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4200">
                <a:solidFill>
                  <a:srgbClr val="F0B429"/>
                </a:solidFill>
                <a:latin typeface="Cambria Math"/>
                <a:ea typeface="Cambria Math"/>
                <a:cs typeface="Cambria Math"/>
              </a:rPr>
              <a:t>∄</a:t>
            </a:r>
            <a:endParaRPr sz="4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9" name="Shape 709"/>
          <p:cNvSpPr txBox="true"/>
          <p:nvPr isPhoto="false"/>
        </p:nvSpPr>
        <p:spPr>
          <a:xfrm flipH="false" flipV="false" rot="0">
            <a:off x="11858854" y="7611465"/>
            <a:ext cx="5048402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200">
                <a:solidFill>
                  <a:srgbClr val="A8BCD9"/>
                </a:solidFill>
                <a:latin typeface="Inter"/>
                <a:ea typeface="Inter"/>
                <a:cs typeface="Inter"/>
              </a:rPr>
              <a:t>Множество диофантовых разрешимых уравнений рекурсивно перечислимо, но не разрешимо.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0" name="Shape 710"/>
          <p:cNvSpPr txBox="true"/>
          <p:nvPr isPhoto="false"/>
        </p:nvSpPr>
        <p:spPr>
          <a:xfrm flipH="false" flipV="false" rot="0">
            <a:off x="11620195" y="8535010"/>
            <a:ext cx="5524804" cy="7150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Доказательство опирается на работы M. Davis, H. Putnam, J. Robinson (1950–60-е). Финальный шаг — построение диофантова представления экспоненциальной функции — сделан в Ленинграде.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1" name="Shape 711"/>
          <p:cNvSpPr txBox="false"/>
          <p:nvPr isPhoto="false"/>
        </p:nvSpPr>
        <p:spPr>
          <a:xfrm flipH="false" flipV="false" rot="0">
            <a:off x="11620195" y="4858207"/>
            <a:ext cx="1248155" cy="304494"/>
          </a:xfrm>
          <a:prstGeom prst="roundRect">
            <a:avLst>
              <a:gd fmla="val 300300" name="adj"/>
            </a:avLst>
          </a:prstGeom>
          <a:solidFill>
            <a:srgbClr val="F0B429">
              <a:alpha val="20000"/>
            </a:srgbClr>
          </a:solidFill>
          <a:ln w="12700">
            <a:solidFill>
              <a:srgbClr val="F0B429">
                <a:alpha val="50000"/>
              </a:srgbClr>
            </a:solidFill>
            <a:prstDash val="solid"/>
          </a:ln>
        </p:spPr>
      </p:sp>
      <p:sp>
        <p:nvSpPr>
          <p:cNvPr hidden="false" id="712" name="Shape 712"/>
          <p:cNvSpPr txBox="false"/>
          <p:nvPr isPhoto="false"/>
        </p:nvSpPr>
        <p:spPr>
          <a:xfrm flipH="false" flipV="false" rot="0">
            <a:off x="11620195" y="4858207"/>
            <a:ext cx="1248155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ОТВЕТ · 1970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3" name="Shape 713"/>
          <p:cNvSpPr txBox="true"/>
          <p:nvPr isPhoto="false"/>
        </p:nvSpPr>
        <p:spPr>
          <a:xfrm flipH="false" flipV="false" rot="0">
            <a:off x="12678156" y="7278624"/>
            <a:ext cx="3409798" cy="2002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300">
                <a:solidFill>
                  <a:srgbClr val="FFFFFF"/>
                </a:solidFill>
                <a:latin typeface="Inter"/>
                <a:ea typeface="Inter"/>
                <a:cs typeface="Inter"/>
              </a:rPr>
              <a:t>Такого алгоритма не существует.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4" name="Shape 714"/>
          <p:cNvSpPr txBox="false"/>
          <p:nvPr isPhoto="false"/>
        </p:nvSpPr>
        <p:spPr>
          <a:xfrm flipH="false" flipV="false" rot="0">
            <a:off x="16633850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716" name="Picture 716"/>
          <p:cNvPicPr preferRelativeResize="true"/>
          <p:nvPr isPhoto="false"/>
        </p:nvPicPr>
        <p:blipFill>
          <a:blip r:embed="rId7"/>
          <a:srcRect b="0" l="-101" r="-101" t="0"/>
          <a:stretch/>
        </p:blipFill>
        <p:spPr>
          <a:xfrm flipH="false" flipV="false" rot="0">
            <a:off x="16442741" y="838505"/>
            <a:ext cx="1086307" cy="400506"/>
          </a:xfrm>
          <a:prstGeom prst="rect">
            <a:avLst/>
          </a:prstGeom>
        </p:spPr>
      </p:pic>
      <p:sp>
        <p:nvSpPr>
          <p:cNvPr hidden="false" id="717" name="Shape 717"/>
          <p:cNvSpPr txBox="false"/>
          <p:nvPr isPhoto="false"/>
        </p:nvSpPr>
        <p:spPr>
          <a:xfrm flipH="false" flipV="false" rot="0">
            <a:off x="16804844" y="838505"/>
            <a:ext cx="724205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5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6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718" name="GroupShape 71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19" name="Shape 719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720" name="Shape 720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722" name="Picture 722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723" name="Shape 723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724" name="Shape 724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725" name="Shape 725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26" name="Shape 726"/>
          <p:cNvSpPr txBox="true"/>
          <p:nvPr isPhoto="false"/>
        </p:nvSpPr>
        <p:spPr>
          <a:xfrm flipH="false" flipV="false" rot="0">
            <a:off x="2667305" y="9982505"/>
            <a:ext cx="2752344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II · Неразрешимые задачи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27" name="Shape 727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16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729" name="Picture 729"/>
          <p:cNvPicPr preferRelativeResize="true"/>
          <p:nvPr isPhoto="false"/>
        </p:nvPicPr>
        <p:blipFill>
          <a:blip r:embed="rId2"/>
          <a:srcRect b="-5" l="0" r="0" t="-5"/>
          <a:stretch/>
        </p:blipFill>
        <p:spPr>
          <a:xfrm flipH="false" flipV="false" rot="0">
            <a:off x="761695" y="2667305"/>
            <a:ext cx="10287000" cy="3238805"/>
          </a:xfrm>
          <a:prstGeom prst="rect">
            <a:avLst/>
          </a:prstGeom>
        </p:spPr>
      </p:pic>
      <p:pic>
        <p:nvPicPr>
          <p:cNvPr hidden="false" id="731" name="Picture 731"/>
          <p:cNvPicPr preferRelativeResize="true"/>
          <p:nvPr isPhoto="false"/>
        </p:nvPicPr>
        <p:blipFill>
          <a:blip r:embed="rId3"/>
          <a:srcRect b="-5" l="0" r="0" t="-5"/>
          <a:stretch/>
        </p:blipFill>
        <p:spPr>
          <a:xfrm flipH="false" flipV="false" rot="0">
            <a:off x="11239805" y="2667305"/>
            <a:ext cx="6286499" cy="3238805"/>
          </a:xfrm>
          <a:prstGeom prst="rect">
            <a:avLst/>
          </a:prstGeom>
        </p:spPr>
      </p:pic>
      <p:sp>
        <p:nvSpPr>
          <p:cNvPr hidden="false" id="732" name="Shape 732"/>
          <p:cNvSpPr txBox="false"/>
          <p:nvPr isPhoto="false"/>
        </p:nvSpPr>
        <p:spPr>
          <a:xfrm flipH="false" flipV="false" rot="0">
            <a:off x="761695" y="6191402"/>
            <a:ext cx="16763695" cy="3143707"/>
          </a:xfrm>
          <a:prstGeom prst="roundRect">
            <a:avLst>
              <a:gd fmla="val 2468" name="adj"/>
            </a:avLst>
          </a:prstGeom>
          <a:solidFill>
            <a:srgbClr val="F5F8FC"/>
          </a:solidFill>
          <a:ln w="12700">
            <a:solidFill>
              <a:srgbClr val="D7DEE9"/>
            </a:solidFill>
            <a:prstDash val="solid"/>
          </a:ln>
        </p:spPr>
      </p:sp>
      <p:sp>
        <p:nvSpPr>
          <p:cNvPr hidden="false" id="733" name="Shape 733"/>
          <p:cNvSpPr txBox="true"/>
          <p:nvPr isPhoto="false"/>
        </p:nvSpPr>
        <p:spPr>
          <a:xfrm flipH="false" flipV="false" rot="0">
            <a:off x="761695" y="761695"/>
            <a:ext cx="10144354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2.4 · Post Correspondence Problem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34" name="Shape 734"/>
          <p:cNvSpPr txBox="true"/>
          <p:nvPr isPhoto="false"/>
        </p:nvSpPr>
        <p:spPr>
          <a:xfrm flipH="false" flipV="false" rot="0">
            <a:off x="761695" y="1123798"/>
            <a:ext cx="11317529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Проблема соответствия Поста (PCP)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736" name="Picture 736"/>
          <p:cNvPicPr preferRelativeResize="true"/>
          <p:nvPr isPhoto="false"/>
        </p:nvPicPr>
        <p:blipFill>
          <a:blip r:embed="rId4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737" name="Shape 737"/>
          <p:cNvSpPr txBox="true"/>
          <p:nvPr isPhoto="false"/>
        </p:nvSpPr>
        <p:spPr>
          <a:xfrm flipH="false" flipV="false" rot="0">
            <a:off x="1143000" y="3372307"/>
            <a:ext cx="10211105" cy="3429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9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Дана конечная коллекция «домино» — пар строк (αᵢ, βᵢ) в алфавите Σ.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38" name="Shape 738"/>
          <p:cNvSpPr txBox="false"/>
          <p:nvPr isPhoto="false"/>
        </p:nvSpPr>
        <p:spPr>
          <a:xfrm flipH="false" flipV="false" rot="0">
            <a:off x="1143000" y="3896258"/>
            <a:ext cx="9525305" cy="1695298"/>
          </a:xfrm>
          <a:prstGeom prst="roundRect">
            <a:avLst>
              <a:gd fmla="val 4848" name="adj"/>
            </a:avLst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739" name="Shape 739"/>
          <p:cNvSpPr txBox="false"/>
          <p:nvPr isPhoto="false"/>
        </p:nvSpPr>
        <p:spPr>
          <a:xfrm flipH="false" flipV="false" rot="0">
            <a:off x="1143000" y="3896258"/>
            <a:ext cx="47549" cy="1695298"/>
          </a:xfrm>
          <a:prstGeom prst="roundRect">
            <a:avLst>
              <a:gd fmla="val 172860" name="adj"/>
            </a:avLst>
          </a:prstGeom>
          <a:solidFill>
            <a:srgbClr val="2E6FD9"/>
          </a:solidFill>
          <a:ln w="12700">
            <a:solidFill>
              <a:srgbClr val="2E6FD9">
                <a:alpha val="0"/>
              </a:srgbClr>
            </a:solidFill>
            <a:prstDash val="solid"/>
          </a:ln>
        </p:spPr>
      </p:sp>
      <p:sp>
        <p:nvSpPr>
          <p:cNvPr hidden="false" id="740" name="Shape 740"/>
          <p:cNvSpPr txBox="true"/>
          <p:nvPr isPhoto="false"/>
        </p:nvSpPr>
        <p:spPr>
          <a:xfrm flipH="false" flipV="false" rot="0">
            <a:off x="1399946" y="4106570"/>
            <a:ext cx="9058961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05" sz="10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ВОПРОС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41" name="Shape 741"/>
          <p:cNvSpPr txBox="true"/>
          <p:nvPr isPhoto="false"/>
        </p:nvSpPr>
        <p:spPr>
          <a:xfrm flipH="false" flipV="false" rot="0">
            <a:off x="1399946" y="4363517"/>
            <a:ext cx="9058961" cy="5815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Можно ли подобрать такую последовательность индексов </a:t>
            </a:r>
            <a:r>
              <a:rPr i="true" sz="1400">
                <a:solidFill>
                  <a:srgbClr val="1E2A3D"/>
                </a:solidFill>
                <a:latin typeface="Cambria Math"/>
                <a:ea typeface="Cambria Math"/>
                <a:cs typeface="Cambria Math"/>
              </a:rPr>
              <a:t>i</a:t>
            </a:r>
            <a:r>
              <a:rPr i="true" sz="1100">
                <a:solidFill>
                  <a:srgbClr val="1E2A3D"/>
                </a:solidFill>
                <a:latin typeface="Cambria Math"/>
                <a:ea typeface="Cambria Math"/>
                <a:cs typeface="Cambria Math"/>
              </a:rPr>
              <a:t>1</a:t>
            </a:r>
            <a:r>
              <a:rPr i="true" sz="1400">
                <a:solidFill>
                  <a:srgbClr val="1E2A3D"/>
                </a:solidFill>
                <a:latin typeface="Cambria Math"/>
                <a:ea typeface="Cambria Math"/>
                <a:cs typeface="Cambria Math"/>
              </a:rPr>
              <a:t>, i</a:t>
            </a:r>
            <a:r>
              <a:rPr i="true" sz="1100">
                <a:solidFill>
                  <a:srgbClr val="1E2A3D"/>
                </a:solidFill>
                <a:latin typeface="Cambria Math"/>
                <a:ea typeface="Cambria Math"/>
                <a:cs typeface="Cambria Math"/>
              </a:rPr>
              <a:t>2</a:t>
            </a:r>
            <a:r>
              <a:rPr i="true" sz="1400">
                <a:solidFill>
                  <a:srgbClr val="1E2A3D"/>
                </a:solidFill>
                <a:latin typeface="Cambria Math"/>
                <a:ea typeface="Cambria Math"/>
                <a:cs typeface="Cambria Math"/>
              </a:rPr>
              <a:t>, …, i</a:t>
            </a:r>
            <a:r>
              <a:rPr i="true" sz="1100">
                <a:solidFill>
                  <a:srgbClr val="1E2A3D"/>
                </a:solidFill>
                <a:latin typeface="Cambria Math"/>
                <a:ea typeface="Cambria Math"/>
                <a:cs typeface="Cambria Math"/>
              </a:rPr>
              <a:t>k</a:t>
            </a:r>
            <a:r>
              <a:rPr sz="1400">
                <a:solidFill>
                  <a:srgbClr val="1E2A3D"/>
                </a:solidFill>
                <a:latin typeface="Inter"/>
                <a:ea typeface="Inter"/>
                <a:cs typeface="Inter"/>
              </a:rPr>
              <a:t>, чтобы конкатенации </a:t>
            </a:r>
            <a:r>
              <a:rPr i="true" sz="1400">
                <a:solidFill>
                  <a:srgbClr val="1E2A3D"/>
                </a:solidFill>
                <a:latin typeface="Cambria Math"/>
                <a:ea typeface="Cambria Math"/>
                <a:cs typeface="Cambria Math"/>
              </a:rPr>
              <a:t>верхних</a:t>
            </a:r>
            <a:r>
              <a:rPr sz="14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и </a:t>
            </a:r>
            <a:r>
              <a:rPr i="true" sz="1400">
                <a:solidFill>
                  <a:srgbClr val="1E2A3D"/>
                </a:solidFill>
                <a:latin typeface="Cambria Math"/>
                <a:ea typeface="Cambria Math"/>
                <a:cs typeface="Cambria Math"/>
              </a:rPr>
              <a:t>нижних</a:t>
            </a:r>
            <a:r>
              <a:rPr sz="1400">
                <a:solidFill>
                  <a:srgbClr val="1E2A3D"/>
                </a:solidFill>
                <a:latin typeface="Inter"/>
                <a:ea typeface="Inter"/>
                <a:cs typeface="Inter"/>
              </a:rPr>
              <a:t> строк совпали? 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42" name="Shape 742"/>
          <p:cNvSpPr txBox="true"/>
          <p:nvPr isPhoto="false"/>
        </p:nvSpPr>
        <p:spPr>
          <a:xfrm flipH="false" flipV="false" rot="0">
            <a:off x="1399946" y="5068519"/>
            <a:ext cx="9058961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18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α</a:t>
            </a:r>
            <a:r>
              <a:rPr i="true" sz="15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i₁</a:t>
            </a:r>
            <a:r>
              <a:rPr i="true" sz="18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α</a:t>
            </a:r>
            <a:r>
              <a:rPr i="true" sz="15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i₂</a:t>
            </a:r>
            <a:r>
              <a:rPr i="true" sz="18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… α</a:t>
            </a:r>
            <a:r>
              <a:rPr i="true" sz="15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iₖ</a:t>
            </a:r>
            <a:r>
              <a:rPr i="true" sz="18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= β</a:t>
            </a:r>
            <a:r>
              <a:rPr i="true" sz="15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i₁</a:t>
            </a:r>
            <a:r>
              <a:rPr i="true" sz="18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β</a:t>
            </a:r>
            <a:r>
              <a:rPr i="true" sz="15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i₂</a:t>
            </a:r>
            <a:r>
              <a:rPr i="true" sz="18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… β</a:t>
            </a:r>
            <a:r>
              <a:rPr i="true" sz="15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iₖ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43" name="Shape 743"/>
          <p:cNvSpPr txBox="false"/>
          <p:nvPr isPhoto="false"/>
        </p:nvSpPr>
        <p:spPr>
          <a:xfrm flipH="false" flipV="false" rot="0">
            <a:off x="1143000" y="2952598"/>
            <a:ext cx="2924251" cy="286206"/>
          </a:xfrm>
          <a:prstGeom prst="roundRect">
            <a:avLst>
              <a:gd fmla="val 319489" name="adj"/>
            </a:avLst>
          </a:prstGeom>
          <a:solidFill>
            <a:srgbClr val="E3EE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744" name="Shape 744"/>
          <p:cNvSpPr txBox="false"/>
          <p:nvPr isPhoto="false"/>
        </p:nvSpPr>
        <p:spPr>
          <a:xfrm flipH="false" flipV="false" rot="0">
            <a:off x="1143000" y="2952598"/>
            <a:ext cx="2924251" cy="2862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ПОСТАНОВКА · ЭМИЛЬ ПОСТ · 1946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45" name="Shape 745"/>
          <p:cNvSpPr txBox="true"/>
          <p:nvPr isPhoto="false"/>
        </p:nvSpPr>
        <p:spPr>
          <a:xfrm flipH="false" flipV="false" rot="0">
            <a:off x="11620195" y="3409798"/>
            <a:ext cx="5783579" cy="3721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4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PCP алгоритмически неразрешима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46" name="Shape 746"/>
          <p:cNvSpPr txBox="false"/>
          <p:nvPr isPhoto="false"/>
        </p:nvSpPr>
        <p:spPr>
          <a:xfrm flipH="false" flipV="false" rot="0">
            <a:off x="11620195" y="3947464"/>
            <a:ext cx="5524804" cy="1352398"/>
          </a:xfrm>
          <a:prstGeom prst="roundRect">
            <a:avLst>
              <a:gd fmla="val 9523" name="adj"/>
            </a:avLst>
          </a:prstGeom>
          <a:solidFill>
            <a:srgbClr val="4A9EFF">
              <a:alpha val="8000"/>
            </a:srgbClr>
          </a:solidFill>
          <a:ln w="12700">
            <a:solidFill>
              <a:srgbClr val="4A9EFF">
                <a:alpha val="25000"/>
              </a:srgbClr>
            </a:solidFill>
            <a:prstDash val="solid"/>
          </a:ln>
        </p:spPr>
      </p:sp>
      <p:sp>
        <p:nvSpPr>
          <p:cNvPr hidden="false" id="747" name="Shape 747"/>
          <p:cNvSpPr txBox="true"/>
          <p:nvPr isPhoto="false"/>
        </p:nvSpPr>
        <p:spPr>
          <a:xfrm flipH="false" flipV="false" rot="0">
            <a:off x="11820449" y="4146803"/>
            <a:ext cx="5125211" cy="9528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Доказательство — сведением к проблеме останова машины Тьюринга. PCP служит «строительным блоком» для доказательства неразрешимости многих других задач (например, проверки эквивалентности грамматик).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48" name="Shape 748"/>
          <p:cNvSpPr txBox="true"/>
          <p:nvPr isPhoto="false"/>
        </p:nvSpPr>
        <p:spPr>
          <a:xfrm flipH="false" flipV="false" rot="0">
            <a:off x="11620195" y="5425135"/>
            <a:ext cx="5524804" cy="2670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1500">
                <a:solidFill>
                  <a:srgbClr val="F0B429"/>
                </a:solidFill>
                <a:latin typeface="Cambria Math"/>
                <a:ea typeface="Cambria Math"/>
                <a:cs typeface="Cambria Math"/>
              </a:rPr>
              <a:t> MT-Halt ≤</a:t>
            </a:r>
            <a:r>
              <a:rPr i="true" sz="1200">
                <a:solidFill>
                  <a:srgbClr val="F0B429"/>
                </a:solidFill>
                <a:latin typeface="Cambria Math"/>
                <a:ea typeface="Cambria Math"/>
                <a:cs typeface="Cambria Math"/>
              </a:rPr>
              <a:t>m</a:t>
            </a:r>
            <a:r>
              <a:rPr i="true" sz="1500">
                <a:solidFill>
                  <a:srgbClr val="F0B429"/>
                </a:solidFill>
                <a:latin typeface="Cambria Math"/>
                <a:ea typeface="Cambria Math"/>
                <a:cs typeface="Cambria Math"/>
              </a:rPr>
              <a:t> PCP 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49" name="Shape 749"/>
          <p:cNvSpPr txBox="false"/>
          <p:nvPr isPhoto="false"/>
        </p:nvSpPr>
        <p:spPr>
          <a:xfrm flipH="false" flipV="false" rot="0">
            <a:off x="11620195" y="2952598"/>
            <a:ext cx="1619402" cy="304494"/>
          </a:xfrm>
          <a:prstGeom prst="roundRect">
            <a:avLst>
              <a:gd fmla="val 300300" name="adj"/>
            </a:avLst>
          </a:prstGeom>
          <a:solidFill>
            <a:srgbClr val="D04A4A">
              <a:alpha val="20000"/>
            </a:srgbClr>
          </a:solidFill>
          <a:ln w="12700">
            <a:solidFill>
              <a:srgbClr val="D04A4A">
                <a:alpha val="40000"/>
              </a:srgbClr>
            </a:solidFill>
            <a:prstDash val="solid"/>
          </a:ln>
        </p:spPr>
      </p:sp>
      <p:sp>
        <p:nvSpPr>
          <p:cNvPr hidden="false" id="750" name="Shape 750"/>
          <p:cNvSpPr txBox="false"/>
          <p:nvPr isPhoto="false"/>
        </p:nvSpPr>
        <p:spPr>
          <a:xfrm flipH="false" flipV="false" rot="0">
            <a:off x="11620195" y="2952598"/>
            <a:ext cx="1619402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FF8888"/>
                </a:solidFill>
                <a:latin typeface="Manrope"/>
                <a:ea typeface="Manrope"/>
                <a:cs typeface="Manrope"/>
              </a:rPr>
              <a:t>РЕЗУЛЬТАТ · 1946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51" name="Shape 751"/>
          <p:cNvSpPr txBox="true"/>
          <p:nvPr isPhoto="false"/>
        </p:nvSpPr>
        <p:spPr>
          <a:xfrm flipH="false" flipV="false" rot="0">
            <a:off x="1143000" y="6933895"/>
            <a:ext cx="3363163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0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Доступные домино: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52" name="Shape 752"/>
          <p:cNvSpPr txBox="false"/>
          <p:nvPr isPhoto="false"/>
        </p:nvSpPr>
        <p:spPr>
          <a:xfrm flipH="false" flipV="false" rot="0">
            <a:off x="1143000" y="7229246"/>
            <a:ext cx="714145" cy="1380744"/>
          </a:xfrm>
          <a:prstGeom prst="roundRect">
            <a:avLst>
              <a:gd fmla="val 27315" name="adj"/>
            </a:avLst>
          </a:prstGeom>
          <a:noFill/>
          <a:ln w="25400">
            <a:solidFill>
              <a:srgbClr val="2E6FD9"/>
            </a:solidFill>
            <a:prstDash val="solid"/>
          </a:ln>
        </p:spPr>
      </p:sp>
      <p:sp>
        <p:nvSpPr>
          <p:cNvPr hidden="false" id="753" name="Shape 753"/>
          <p:cNvSpPr txBox="true"/>
          <p:nvPr isPhoto="false"/>
        </p:nvSpPr>
        <p:spPr>
          <a:xfrm flipH="false" flipV="false" rot="0">
            <a:off x="1162202" y="7248449"/>
            <a:ext cx="676655" cy="543153"/>
          </a:xfrm>
          <a:prstGeom prst="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215900" rIns="215900" tIns="139700" wrap="square"/>
          <a:p>
            <a:pPr algn="l" indent="0" marL="0"/>
            <a:r>
              <a:rPr b="true" sz="16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b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54" name="Shape 754"/>
          <p:cNvSpPr txBox="false"/>
          <p:nvPr isPhoto="false"/>
        </p:nvSpPr>
        <p:spPr>
          <a:xfrm flipH="false" flipV="false" rot="0">
            <a:off x="1162202" y="7791602"/>
            <a:ext cx="676655" cy="562356"/>
          </a:xfrm>
          <a:prstGeom prst="rect">
            <a:avLst/>
          </a:prstGeom>
          <a:solidFill>
            <a:srgbClr val="0A1F44"/>
          </a:solidFill>
          <a:ln>
            <a:prstDash val="solid"/>
          </a:ln>
        </p:spPr>
      </p:sp>
      <p:sp>
        <p:nvSpPr>
          <p:cNvPr hidden="false" id="755" name="Shape 755"/>
          <p:cNvSpPr txBox="false"/>
          <p:nvPr isPhoto="false"/>
        </p:nvSpPr>
        <p:spPr>
          <a:xfrm flipH="false" flipV="false" rot="0">
            <a:off x="1162202" y="7791602"/>
            <a:ext cx="676655" cy="19201"/>
          </a:xfrm>
          <a:prstGeom prst="rect">
            <a:avLst/>
          </a:prstGeom>
          <a:solidFill>
            <a:srgbClr val="2E6FD9"/>
          </a:solidFill>
          <a:ln w="12700">
            <a:solidFill>
              <a:srgbClr val="2E6FD9">
                <a:alpha val="0"/>
              </a:srgbClr>
            </a:solidFill>
            <a:prstDash val="solid"/>
          </a:ln>
        </p:spPr>
      </p:sp>
      <p:sp>
        <p:nvSpPr>
          <p:cNvPr hidden="false" id="756" name="Shape 756"/>
          <p:cNvSpPr txBox="true"/>
          <p:nvPr isPhoto="false"/>
        </p:nvSpPr>
        <p:spPr>
          <a:xfrm flipH="false" flipV="false" rot="0">
            <a:off x="1162202" y="7944307"/>
            <a:ext cx="676655" cy="4096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215900" rIns="215900" tIns="0" wrap="square"/>
          <a:p>
            <a:pPr algn="l" indent="0" marL="0"/>
            <a:r>
              <a:rPr b="true" sz="16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ca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57" name="Shape 757"/>
          <p:cNvSpPr txBox="true"/>
          <p:nvPr isPhoto="false"/>
        </p:nvSpPr>
        <p:spPr>
          <a:xfrm flipH="false" flipV="false" rot="0">
            <a:off x="1162202" y="8353043"/>
            <a:ext cx="676655" cy="238658"/>
          </a:xfrm>
          <a:prstGeom prst="rect">
            <a:avLst/>
          </a:prstGeom>
          <a:solidFill>
            <a:srgbClr val="2E6FD9"/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38100" lIns="38100" rIns="38100" tIns="38100" wrap="square"/>
          <a:p>
            <a:pPr algn="ctr" indent="0" marL="0"/>
            <a:r>
              <a:rPr b="true" sz="9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D₁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58" name="Shape 758"/>
          <p:cNvSpPr txBox="false"/>
          <p:nvPr isPhoto="false"/>
        </p:nvSpPr>
        <p:spPr>
          <a:xfrm flipH="false" flipV="false" rot="0">
            <a:off x="1985162" y="7229246"/>
            <a:ext cx="714145" cy="1380744"/>
          </a:xfrm>
          <a:prstGeom prst="roundRect">
            <a:avLst>
              <a:gd fmla="val 27315" name="adj"/>
            </a:avLst>
          </a:prstGeom>
          <a:noFill/>
          <a:ln w="25400">
            <a:solidFill>
              <a:srgbClr val="00B8D9"/>
            </a:solidFill>
            <a:prstDash val="solid"/>
          </a:ln>
        </p:spPr>
      </p:sp>
      <p:sp>
        <p:nvSpPr>
          <p:cNvPr hidden="false" id="759" name="Shape 759"/>
          <p:cNvSpPr txBox="true"/>
          <p:nvPr isPhoto="false"/>
        </p:nvSpPr>
        <p:spPr>
          <a:xfrm flipH="false" flipV="false" rot="0">
            <a:off x="2004365" y="7248449"/>
            <a:ext cx="676656" cy="543153"/>
          </a:xfrm>
          <a:prstGeom prst="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215900" rIns="215900" tIns="139700" wrap="square"/>
          <a:p>
            <a:pPr algn="l" indent="0" marL="0"/>
            <a:r>
              <a:rPr b="true" sz="16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a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0" name="Shape 760"/>
          <p:cNvSpPr txBox="false"/>
          <p:nvPr isPhoto="false"/>
        </p:nvSpPr>
        <p:spPr>
          <a:xfrm flipH="false" flipV="false" rot="0">
            <a:off x="2004365" y="7791602"/>
            <a:ext cx="676656" cy="562356"/>
          </a:xfrm>
          <a:prstGeom prst="rect">
            <a:avLst/>
          </a:prstGeom>
          <a:solidFill>
            <a:srgbClr val="0A1F44"/>
          </a:solidFill>
          <a:ln>
            <a:prstDash val="solid"/>
          </a:ln>
        </p:spPr>
      </p:sp>
      <p:sp>
        <p:nvSpPr>
          <p:cNvPr hidden="false" id="761" name="Shape 761"/>
          <p:cNvSpPr txBox="false"/>
          <p:nvPr isPhoto="false"/>
        </p:nvSpPr>
        <p:spPr>
          <a:xfrm flipH="false" flipV="false" rot="0">
            <a:off x="2004365" y="7791602"/>
            <a:ext cx="676656" cy="19201"/>
          </a:xfrm>
          <a:prstGeom prst="rect">
            <a:avLst/>
          </a:prstGeom>
          <a:solidFill>
            <a:srgbClr val="00B8D9"/>
          </a:solidFill>
          <a:ln w="12700">
            <a:solidFill>
              <a:srgbClr val="00B8D9">
                <a:alpha val="0"/>
              </a:srgbClr>
            </a:solidFill>
            <a:prstDash val="solid"/>
          </a:ln>
        </p:spPr>
      </p:sp>
      <p:sp>
        <p:nvSpPr>
          <p:cNvPr hidden="false" id="762" name="Shape 762"/>
          <p:cNvSpPr txBox="true"/>
          <p:nvPr isPhoto="false"/>
        </p:nvSpPr>
        <p:spPr>
          <a:xfrm flipH="false" flipV="false" rot="0">
            <a:off x="2004365" y="7944307"/>
            <a:ext cx="676656" cy="4096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215900" rIns="215900" tIns="0" wrap="square"/>
          <a:p>
            <a:pPr algn="l" indent="0" marL="0"/>
            <a:r>
              <a:rPr b="true" sz="16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ab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3" name="Shape 763"/>
          <p:cNvSpPr txBox="true"/>
          <p:nvPr isPhoto="false"/>
        </p:nvSpPr>
        <p:spPr>
          <a:xfrm flipH="false" flipV="false" rot="0">
            <a:off x="2004365" y="8353043"/>
            <a:ext cx="676656" cy="238658"/>
          </a:xfrm>
          <a:prstGeom prst="rect">
            <a:avLst/>
          </a:prstGeom>
          <a:solidFill>
            <a:srgbClr val="00B8D9"/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38100" lIns="38100" rIns="38100" tIns="38100" wrap="square"/>
          <a:p>
            <a:pPr algn="ctr" indent="0" marL="0"/>
            <a:r>
              <a:rPr b="true" sz="9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D₂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4" name="Shape 764"/>
          <p:cNvSpPr txBox="false"/>
          <p:nvPr isPhoto="false"/>
        </p:nvSpPr>
        <p:spPr>
          <a:xfrm flipH="false" flipV="false" rot="0">
            <a:off x="2827325" y="7229246"/>
            <a:ext cx="714146" cy="1380744"/>
          </a:xfrm>
          <a:prstGeom prst="roundRect">
            <a:avLst>
              <a:gd fmla="val 27315" name="adj"/>
            </a:avLst>
          </a:prstGeom>
          <a:noFill/>
          <a:ln w="25400">
            <a:solidFill>
              <a:srgbClr val="F0B429"/>
            </a:solidFill>
            <a:prstDash val="solid"/>
          </a:ln>
        </p:spPr>
      </p:sp>
      <p:sp>
        <p:nvSpPr>
          <p:cNvPr hidden="false" id="765" name="Shape 765"/>
          <p:cNvSpPr txBox="true"/>
          <p:nvPr isPhoto="false"/>
        </p:nvSpPr>
        <p:spPr>
          <a:xfrm flipH="false" flipV="false" rot="0">
            <a:off x="2846527" y="7248449"/>
            <a:ext cx="676656" cy="543153"/>
          </a:xfrm>
          <a:prstGeom prst="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215900" rIns="215900" tIns="139700" wrap="square"/>
          <a:p>
            <a:pPr algn="l" indent="0" marL="0"/>
            <a:r>
              <a:rPr b="true" sz="16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ca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6" name="Shape 766"/>
          <p:cNvSpPr txBox="false"/>
          <p:nvPr isPhoto="false"/>
        </p:nvSpPr>
        <p:spPr>
          <a:xfrm flipH="false" flipV="false" rot="0">
            <a:off x="2846527" y="7791602"/>
            <a:ext cx="676656" cy="562356"/>
          </a:xfrm>
          <a:prstGeom prst="rect">
            <a:avLst/>
          </a:prstGeom>
          <a:solidFill>
            <a:srgbClr val="0A1F44"/>
          </a:solidFill>
          <a:ln>
            <a:prstDash val="solid"/>
          </a:ln>
        </p:spPr>
      </p:sp>
      <p:sp>
        <p:nvSpPr>
          <p:cNvPr hidden="false" id="767" name="Shape 767"/>
          <p:cNvSpPr txBox="false"/>
          <p:nvPr isPhoto="false"/>
        </p:nvSpPr>
        <p:spPr>
          <a:xfrm flipH="false" flipV="false" rot="0">
            <a:off x="2846527" y="7791602"/>
            <a:ext cx="676656" cy="19201"/>
          </a:xfrm>
          <a:prstGeom prst="rect">
            <a:avLst/>
          </a:prstGeom>
          <a:solidFill>
            <a:srgbClr val="F0B429"/>
          </a:solidFill>
          <a:ln w="12700">
            <a:solidFill>
              <a:srgbClr val="F0B429">
                <a:alpha val="0"/>
              </a:srgbClr>
            </a:solidFill>
            <a:prstDash val="solid"/>
          </a:ln>
        </p:spPr>
      </p:sp>
      <p:sp>
        <p:nvSpPr>
          <p:cNvPr hidden="false" id="768" name="Shape 768"/>
          <p:cNvSpPr txBox="true"/>
          <p:nvPr isPhoto="false"/>
        </p:nvSpPr>
        <p:spPr>
          <a:xfrm flipH="false" flipV="false" rot="0">
            <a:off x="2846527" y="7944307"/>
            <a:ext cx="676656" cy="4096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215900" rIns="215900" tIns="0" wrap="square"/>
          <a:p>
            <a:pPr algn="l" indent="0" marL="0"/>
            <a:r>
              <a:rPr b="true" sz="16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a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69" name="Shape 769"/>
          <p:cNvSpPr txBox="true"/>
          <p:nvPr isPhoto="false"/>
        </p:nvSpPr>
        <p:spPr>
          <a:xfrm flipH="false" flipV="false" rot="0">
            <a:off x="2846527" y="8353043"/>
            <a:ext cx="676656" cy="238658"/>
          </a:xfrm>
          <a:prstGeom prst="rect">
            <a:avLst/>
          </a:prstGeom>
          <a:solidFill>
            <a:srgbClr val="F0B429"/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38100" lIns="38100" rIns="38100" tIns="38100" wrap="square"/>
          <a:p>
            <a:pPr algn="ctr" indent="0" marL="0"/>
            <a:r>
              <a:rPr b="true" sz="9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D₃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0" name="Shape 770"/>
          <p:cNvSpPr txBox="false"/>
          <p:nvPr isPhoto="false"/>
        </p:nvSpPr>
        <p:spPr>
          <a:xfrm flipH="false" flipV="false" rot="0">
            <a:off x="3669486" y="7229246"/>
            <a:ext cx="838505" cy="1380744"/>
          </a:xfrm>
          <a:prstGeom prst="roundRect">
            <a:avLst>
              <a:gd fmla="val 19827" name="adj"/>
            </a:avLst>
          </a:prstGeom>
          <a:noFill/>
          <a:ln w="25400">
            <a:solidFill>
              <a:srgbClr val="1CA77F"/>
            </a:solidFill>
            <a:prstDash val="solid"/>
          </a:ln>
        </p:spPr>
      </p:sp>
      <p:sp>
        <p:nvSpPr>
          <p:cNvPr hidden="false" id="771" name="Shape 771"/>
          <p:cNvSpPr txBox="true"/>
          <p:nvPr isPhoto="false"/>
        </p:nvSpPr>
        <p:spPr>
          <a:xfrm flipH="false" flipV="false" rot="0">
            <a:off x="3688690" y="7248449"/>
            <a:ext cx="800100" cy="543153"/>
          </a:xfrm>
          <a:prstGeom prst="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215900" rIns="215900" tIns="139700" wrap="square"/>
          <a:p>
            <a:pPr algn="l" indent="0" marL="0"/>
            <a:r>
              <a:rPr b="true" sz="16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abc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2" name="Shape 772"/>
          <p:cNvSpPr txBox="false"/>
          <p:nvPr isPhoto="false"/>
        </p:nvSpPr>
        <p:spPr>
          <a:xfrm flipH="false" flipV="false" rot="0">
            <a:off x="3688690" y="7791602"/>
            <a:ext cx="800100" cy="562356"/>
          </a:xfrm>
          <a:prstGeom prst="rect">
            <a:avLst/>
          </a:prstGeom>
          <a:solidFill>
            <a:srgbClr val="0A1F44"/>
          </a:solidFill>
          <a:ln>
            <a:prstDash val="solid"/>
          </a:ln>
        </p:spPr>
      </p:sp>
      <p:sp>
        <p:nvSpPr>
          <p:cNvPr hidden="false" id="773" name="Shape 773"/>
          <p:cNvSpPr txBox="false"/>
          <p:nvPr isPhoto="false"/>
        </p:nvSpPr>
        <p:spPr>
          <a:xfrm flipH="false" flipV="false" rot="0">
            <a:off x="3688690" y="7791602"/>
            <a:ext cx="800100" cy="19201"/>
          </a:xfrm>
          <a:prstGeom prst="rect">
            <a:avLst/>
          </a:prstGeom>
          <a:solidFill>
            <a:srgbClr val="1CA77F"/>
          </a:solidFill>
          <a:ln w="12700">
            <a:solidFill>
              <a:srgbClr val="1CA77F">
                <a:alpha val="0"/>
              </a:srgbClr>
            </a:solidFill>
            <a:prstDash val="solid"/>
          </a:ln>
        </p:spPr>
      </p:sp>
      <p:sp>
        <p:nvSpPr>
          <p:cNvPr hidden="false" id="774" name="Shape 774"/>
          <p:cNvSpPr txBox="true"/>
          <p:nvPr isPhoto="false"/>
        </p:nvSpPr>
        <p:spPr>
          <a:xfrm flipH="false" flipV="false" rot="0">
            <a:off x="3688690" y="7944307"/>
            <a:ext cx="800100" cy="4096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215900" rIns="215900" tIns="0" wrap="square"/>
          <a:p>
            <a:pPr algn="l" indent="0" marL="0"/>
            <a:r>
              <a:rPr b="true" sz="16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c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5" name="Shape 775"/>
          <p:cNvSpPr txBox="true"/>
          <p:nvPr isPhoto="false"/>
        </p:nvSpPr>
        <p:spPr>
          <a:xfrm flipH="false" flipV="false" rot="0">
            <a:off x="3688690" y="8353043"/>
            <a:ext cx="800100" cy="238658"/>
          </a:xfrm>
          <a:prstGeom prst="rect">
            <a:avLst/>
          </a:prstGeom>
          <a:solidFill>
            <a:srgbClr val="1CA77F"/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38100" lIns="38100" rIns="38100" tIns="38100" wrap="square"/>
          <a:p>
            <a:pPr algn="ctr" indent="0" marL="0"/>
            <a:r>
              <a:rPr b="true" sz="9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D₄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6" name="Shape 776"/>
          <p:cNvSpPr txBox="true"/>
          <p:nvPr isPhoto="false"/>
        </p:nvSpPr>
        <p:spPr>
          <a:xfrm flipH="false" flipV="false" rot="0">
            <a:off x="4732020" y="7505395"/>
            <a:ext cx="457200" cy="5239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3600">
                <a:solidFill>
                  <a:srgbClr val="5A6B85"/>
                </a:solidFill>
                <a:latin typeface="Cambria Math"/>
                <a:ea typeface="Cambria Math"/>
                <a:cs typeface="Cambria Math"/>
              </a:rPr>
              <a:t>→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7" name="Shape 777"/>
          <p:cNvSpPr txBox="true"/>
          <p:nvPr isPhoto="false"/>
        </p:nvSpPr>
        <p:spPr>
          <a:xfrm flipH="false" flipV="false" rot="0">
            <a:off x="5417820" y="6933895"/>
            <a:ext cx="11735411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0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Возможное решение — порядок D₂ D₁ D₃ D₄: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78" name="Shape 778"/>
          <p:cNvSpPr txBox="false"/>
          <p:nvPr isPhoto="false"/>
        </p:nvSpPr>
        <p:spPr>
          <a:xfrm flipH="false" flipV="false" rot="0">
            <a:off x="5417820" y="7229246"/>
            <a:ext cx="11734496" cy="1009498"/>
          </a:xfrm>
          <a:prstGeom prst="roundRect">
            <a:avLst>
              <a:gd fmla="val 17091" name="adj"/>
            </a:avLst>
          </a:prstGeom>
          <a:solidFill>
            <a:srgbClr val="FFFFFF"/>
          </a:solidFill>
          <a:ln w="12700">
            <a:solidFill>
              <a:srgbClr val="D7DEE9"/>
            </a:solidFill>
            <a:prstDash val="solid"/>
          </a:ln>
        </p:spPr>
      </p:sp>
      <p:sp>
        <p:nvSpPr>
          <p:cNvPr hidden="false" id="779" name="Shape 779"/>
          <p:cNvSpPr txBox="true"/>
          <p:nvPr isPhoto="false"/>
        </p:nvSpPr>
        <p:spPr>
          <a:xfrm flipH="false" flipV="false" rot="0">
            <a:off x="5417820" y="7229246"/>
            <a:ext cx="11735411" cy="10104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177800" wrap="square"/>
          <a:p>
            <a:pPr algn="l" indent="0" marL="0"/>
            <a:r>
              <a:rPr sz="15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верх: </a:t>
            </a:r>
            <a:r>
              <a:rPr sz="1500">
                <a:solidFill>
                  <a:srgbClr val="00B8D9"/>
                </a:solidFill>
                <a:latin typeface="JetBrains Mono"/>
                <a:ea typeface="JetBrains Mono"/>
                <a:cs typeface="JetBrains Mono"/>
              </a:rPr>
              <a:t>a</a:t>
            </a:r>
            <a:r>
              <a:rPr sz="1500">
                <a:solidFill>
                  <a:srgbClr val="2E6FD9"/>
                </a:solidFill>
                <a:latin typeface="JetBrains Mono"/>
                <a:ea typeface="JetBrains Mono"/>
                <a:cs typeface="JetBrains Mono"/>
              </a:rPr>
              <a:t>b</a:t>
            </a:r>
            <a:r>
              <a:rPr sz="15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ca</a:t>
            </a:r>
            <a:r>
              <a:rPr sz="1500">
                <a:solidFill>
                  <a:srgbClr val="1CA77F"/>
                </a:solidFill>
                <a:latin typeface="JetBrains Mono"/>
                <a:ea typeface="JetBrains Mono"/>
                <a:cs typeface="JetBrains Mono"/>
              </a:rPr>
              <a:t>abc</a:t>
            </a:r>
            <a:r>
              <a:rPr sz="15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= </a:t>
            </a:r>
            <a:r>
              <a:rPr b="true" sz="15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abcaabc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5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низ: </a:t>
            </a:r>
            <a:r>
              <a:rPr sz="1500">
                <a:solidFill>
                  <a:srgbClr val="00B8D9"/>
                </a:solidFill>
                <a:latin typeface="JetBrains Mono"/>
                <a:ea typeface="JetBrains Mono"/>
                <a:cs typeface="JetBrains Mono"/>
              </a:rPr>
              <a:t>ab</a:t>
            </a:r>
            <a:r>
              <a:rPr sz="1500">
                <a:solidFill>
                  <a:srgbClr val="2E6FD9"/>
                </a:solidFill>
                <a:latin typeface="JetBrains Mono"/>
                <a:ea typeface="JetBrains Mono"/>
                <a:cs typeface="JetBrains Mono"/>
              </a:rPr>
              <a:t>ca</a:t>
            </a:r>
            <a:r>
              <a:rPr sz="15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a</a:t>
            </a:r>
            <a:r>
              <a:rPr sz="1500">
                <a:solidFill>
                  <a:srgbClr val="1CA77F"/>
                </a:solidFill>
                <a:latin typeface="JetBrains Mono"/>
                <a:ea typeface="JetBrains Mono"/>
                <a:cs typeface="JetBrains Mono"/>
              </a:rPr>
              <a:t>c</a:t>
            </a:r>
            <a:r>
              <a:rPr sz="15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 = </a:t>
            </a:r>
            <a:r>
              <a:rPr b="true" sz="15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abcaac</a:t>
            </a:r>
            <a:r>
              <a:rPr sz="1500">
                <a:solidFill>
                  <a:srgbClr val="D04A4A"/>
                </a:solidFill>
                <a:latin typeface="JetBrains Mono"/>
                <a:ea typeface="JetBrains Mono"/>
                <a:cs typeface="JetBrains Mono"/>
              </a:rPr>
              <a:t>✗ не совпадают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80" name="Shape 780"/>
          <p:cNvSpPr txBox="true"/>
          <p:nvPr isPhoto="false"/>
        </p:nvSpPr>
        <p:spPr>
          <a:xfrm flipH="false" flipV="false" rot="0">
            <a:off x="5417820" y="8353043"/>
            <a:ext cx="12092941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5A6B85"/>
                </a:solidFill>
                <a:latin typeface="Inter"/>
                <a:ea typeface="Inter"/>
                <a:cs typeface="Inter"/>
              </a:rPr>
              <a:t> Для конкретного набора домино проверка может быть тривиальной — но </a:t>
            </a:r>
            <a:r>
              <a:rPr b="true" sz="1200">
                <a:solidFill>
                  <a:srgbClr val="5A6B85"/>
                </a:solidFill>
                <a:latin typeface="Inter"/>
                <a:ea typeface="Inter"/>
                <a:cs typeface="Inter"/>
              </a:rPr>
              <a:t>общего алгоритма</a:t>
            </a:r>
            <a:r>
              <a:rPr sz="1200">
                <a:solidFill>
                  <a:srgbClr val="5A6B85"/>
                </a:solidFill>
                <a:latin typeface="Inter"/>
                <a:ea typeface="Inter"/>
                <a:cs typeface="Inter"/>
              </a:rPr>
              <a:t>, работающего для любого набора, не существует.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81" name="Shape 781"/>
          <p:cNvSpPr txBox="false"/>
          <p:nvPr isPhoto="false"/>
        </p:nvSpPr>
        <p:spPr>
          <a:xfrm flipH="false" flipV="false" rot="0">
            <a:off x="1143000" y="6476695"/>
            <a:ext cx="2200046" cy="286206"/>
          </a:xfrm>
          <a:prstGeom prst="roundRect">
            <a:avLst>
              <a:gd fmla="val 319489" name="adj"/>
            </a:avLst>
          </a:prstGeom>
          <a:solidFill>
            <a:srgbClr val="FFF1D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782" name="Shape 782"/>
          <p:cNvSpPr txBox="false"/>
          <p:nvPr isPhoto="false"/>
        </p:nvSpPr>
        <p:spPr>
          <a:xfrm flipH="false" flipV="false" rot="0">
            <a:off x="1143000" y="6476695"/>
            <a:ext cx="2200961" cy="2862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7A5A0E"/>
                </a:solidFill>
                <a:latin typeface="Manrope"/>
                <a:ea typeface="Manrope"/>
                <a:cs typeface="Manrope"/>
              </a:rPr>
              <a:t>ПРИМЕР · АЛФАВИТ {a, b}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83" name="Shape 783"/>
          <p:cNvSpPr txBox="false"/>
          <p:nvPr isPhoto="false"/>
        </p:nvSpPr>
        <p:spPr>
          <a:xfrm flipH="false" flipV="false" rot="0">
            <a:off x="16630193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785" name="Picture 785"/>
          <p:cNvPicPr preferRelativeResize="true"/>
          <p:nvPr isPhoto="false"/>
        </p:nvPicPr>
        <p:blipFill>
          <a:blip r:embed="rId5"/>
          <a:srcRect b="0" l="-357" r="-357" t="0"/>
          <a:stretch/>
        </p:blipFill>
        <p:spPr>
          <a:xfrm flipH="false" flipV="false" rot="0">
            <a:off x="16439998" y="838505"/>
            <a:ext cx="1095451" cy="400506"/>
          </a:xfrm>
          <a:prstGeom prst="rect">
            <a:avLst/>
          </a:prstGeom>
        </p:spPr>
      </p:pic>
      <p:sp>
        <p:nvSpPr>
          <p:cNvPr hidden="false" id="786" name="Shape 786"/>
          <p:cNvSpPr txBox="false"/>
          <p:nvPr isPhoto="false"/>
        </p:nvSpPr>
        <p:spPr>
          <a:xfrm flipH="false" flipV="false" rot="0">
            <a:off x="16802100" y="838505"/>
            <a:ext cx="733349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4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7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787" name="GroupShape 78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88" name="Shape 788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789" name="Shape 789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791" name="Picture 791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792" name="Shape 792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793" name="Shape 793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794" name="Shape 794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95" name="Shape 795"/>
          <p:cNvSpPr txBox="true"/>
          <p:nvPr isPhoto="false"/>
        </p:nvSpPr>
        <p:spPr>
          <a:xfrm flipH="false" flipV="false" rot="0">
            <a:off x="2667305" y="9982505"/>
            <a:ext cx="2752344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II · Неразрешимые задачи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96" name="Shape 796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17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798" name="Picture 798"/>
          <p:cNvPicPr preferRelativeResize="true"/>
          <p:nvPr isPhoto="false"/>
        </p:nvPicPr>
        <p:blipFill>
          <a:blip r:embed="rId2"/>
          <a:srcRect b="-6" l="0" r="0" t="-6"/>
          <a:stretch/>
        </p:blipFill>
        <p:spPr>
          <a:xfrm flipH="false" flipV="false" rot="0">
            <a:off x="761695" y="2667305"/>
            <a:ext cx="16763695" cy="1619401"/>
          </a:xfrm>
          <a:prstGeom prst="rect">
            <a:avLst/>
          </a:prstGeom>
        </p:spPr>
      </p:pic>
      <p:pic>
        <p:nvPicPr>
          <p:cNvPr hidden="false" id="800" name="Picture 800"/>
          <p:cNvPicPr preferRelativeResize="true"/>
          <p:nvPr isPhoto="false"/>
        </p:nvPicPr>
        <p:blipFill>
          <a:blip r:embed="rId3"/>
          <a:srcRect b="-3" l="0" r="0" t="-3"/>
          <a:stretch/>
        </p:blipFill>
        <p:spPr>
          <a:xfrm flipH="false" flipV="false" rot="0">
            <a:off x="761695" y="4858207"/>
            <a:ext cx="4000500" cy="2190902"/>
          </a:xfrm>
          <a:prstGeom prst="rect">
            <a:avLst/>
          </a:prstGeom>
        </p:spPr>
      </p:pic>
      <p:pic>
        <p:nvPicPr>
          <p:cNvPr hidden="false" id="802" name="Picture 802"/>
          <p:cNvPicPr preferRelativeResize="true"/>
          <p:nvPr isPhoto="false"/>
        </p:nvPicPr>
        <p:blipFill>
          <a:blip r:embed="rId4"/>
          <a:srcRect b="-3" l="0" r="0" t="-3"/>
          <a:stretch/>
        </p:blipFill>
        <p:spPr>
          <a:xfrm flipH="false" flipV="false" rot="0">
            <a:off x="4953305" y="4858207"/>
            <a:ext cx="4000500" cy="2190902"/>
          </a:xfrm>
          <a:prstGeom prst="rect">
            <a:avLst/>
          </a:prstGeom>
        </p:spPr>
      </p:pic>
      <p:pic>
        <p:nvPicPr>
          <p:cNvPr hidden="false" id="804" name="Picture 804"/>
          <p:cNvPicPr preferRelativeResize="true"/>
          <p:nvPr isPhoto="false"/>
        </p:nvPicPr>
        <p:blipFill>
          <a:blip r:embed="rId5"/>
          <a:srcRect b="-3" l="0" r="0" t="-3"/>
          <a:stretch/>
        </p:blipFill>
        <p:spPr>
          <a:xfrm flipH="false" flipV="false" rot="0">
            <a:off x="9144000" y="4858207"/>
            <a:ext cx="4000500" cy="2190902"/>
          </a:xfrm>
          <a:prstGeom prst="rect">
            <a:avLst/>
          </a:prstGeom>
        </p:spPr>
      </p:pic>
      <p:pic>
        <p:nvPicPr>
          <p:cNvPr hidden="false" id="806" name="Picture 806"/>
          <p:cNvPicPr preferRelativeResize="true"/>
          <p:nvPr isPhoto="false"/>
        </p:nvPicPr>
        <p:blipFill>
          <a:blip r:embed="rId6"/>
          <a:srcRect b="-7" l="0" r="0" t="-7"/>
          <a:stretch/>
        </p:blipFill>
        <p:spPr>
          <a:xfrm flipH="false" flipV="false" rot="0">
            <a:off x="13334695" y="4858207"/>
            <a:ext cx="4190694" cy="2190902"/>
          </a:xfrm>
          <a:prstGeom prst="rect">
            <a:avLst/>
          </a:prstGeom>
        </p:spPr>
      </p:pic>
      <p:sp>
        <p:nvSpPr>
          <p:cNvPr hidden="false" id="807" name="Shape 807"/>
          <p:cNvSpPr txBox="false"/>
          <p:nvPr isPhoto="false"/>
        </p:nvSpPr>
        <p:spPr>
          <a:xfrm flipH="false" flipV="false" rot="0">
            <a:off x="761695" y="7334402"/>
            <a:ext cx="10287000" cy="2000707"/>
          </a:xfrm>
          <a:prstGeom prst="roundRect">
            <a:avLst>
              <a:gd fmla="val 6094" name="adj"/>
            </a:avLst>
          </a:prstGeom>
          <a:solidFill>
            <a:srgbClr val="F5F8FC"/>
          </a:solidFill>
          <a:ln w="12700">
            <a:solidFill>
              <a:srgbClr val="D7DEE9"/>
            </a:solidFill>
            <a:prstDash val="solid"/>
          </a:ln>
        </p:spPr>
      </p:sp>
      <p:sp>
        <p:nvSpPr>
          <p:cNvPr hidden="false" id="808" name="Shape 808"/>
          <p:cNvSpPr txBox="false"/>
          <p:nvPr isPhoto="false"/>
        </p:nvSpPr>
        <p:spPr>
          <a:xfrm flipH="false" flipV="false" rot="0">
            <a:off x="761695" y="7334402"/>
            <a:ext cx="47548" cy="2000707"/>
          </a:xfrm>
          <a:prstGeom prst="roundRect">
            <a:avLst>
              <a:gd fmla="val 256409" name="adj"/>
            </a:avLst>
          </a:prstGeom>
          <a:solidFill>
            <a:srgbClr val="2E6FD9"/>
          </a:solidFill>
          <a:ln w="12700">
            <a:solidFill>
              <a:srgbClr val="2E6FD9">
                <a:alpha val="0"/>
              </a:srgbClr>
            </a:solidFill>
            <a:prstDash val="solid"/>
          </a:ln>
        </p:spPr>
      </p:sp>
      <p:pic>
        <p:nvPicPr>
          <p:cNvPr hidden="false" id="810" name="Picture 810"/>
          <p:cNvPicPr preferRelativeResize="true"/>
          <p:nvPr isPhoto="false"/>
        </p:nvPicPr>
        <p:blipFill>
          <a:blip r:embed="rId7"/>
          <a:srcRect b="-11" l="0" r="0" t="-11"/>
          <a:stretch/>
        </p:blipFill>
        <p:spPr>
          <a:xfrm flipH="false" flipV="false" rot="0">
            <a:off x="11239805" y="7334402"/>
            <a:ext cx="6286499" cy="2000707"/>
          </a:xfrm>
          <a:prstGeom prst="rect">
            <a:avLst/>
          </a:prstGeom>
        </p:spPr>
      </p:pic>
      <p:sp>
        <p:nvSpPr>
          <p:cNvPr hidden="false" id="811" name="Shape 811"/>
          <p:cNvSpPr txBox="true"/>
          <p:nvPr isPhoto="false"/>
        </p:nvSpPr>
        <p:spPr>
          <a:xfrm flipH="false" flipV="false" rot="0">
            <a:off x="761695" y="761695"/>
            <a:ext cx="5649163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2.5 · Открытые проблемы теории чисел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12" name="Shape 812"/>
          <p:cNvSpPr txBox="true"/>
          <p:nvPr isPhoto="false"/>
        </p:nvSpPr>
        <p:spPr>
          <a:xfrm flipH="false" flipV="false" rot="0">
            <a:off x="761695" y="1123798"/>
            <a:ext cx="5925312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Совершенные числа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814" name="Picture 814"/>
          <p:cNvPicPr preferRelativeResize="true"/>
          <p:nvPr isPhoto="false"/>
        </p:nvPicPr>
        <p:blipFill>
          <a:blip r:embed="rId8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815" name="Shape 815"/>
          <p:cNvSpPr txBox="true"/>
          <p:nvPr isPhoto="false"/>
        </p:nvSpPr>
        <p:spPr>
          <a:xfrm flipH="false" flipV="false" rot="0">
            <a:off x="1143000" y="2995574"/>
            <a:ext cx="208849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7" sz="10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ОПРЕДЕЛЕНИЕ · ЕВКЛИД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16" name="Shape 816"/>
          <p:cNvSpPr txBox="true"/>
          <p:nvPr isPhoto="false"/>
        </p:nvSpPr>
        <p:spPr>
          <a:xfrm flipH="false" flipV="false" rot="0">
            <a:off x="1143000" y="3271723"/>
            <a:ext cx="1991562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27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σ(n) = 2n</a:t>
            </a:r>
            <a:endParaRPr sz="2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818" name="Picture 818"/>
          <p:cNvPicPr preferRelativeResize="true"/>
          <p:nvPr isPhoto="false"/>
        </p:nvPicPr>
        <p:blipFill>
          <a:blip r:embed="rId9"/>
          <a:srcRect b="0" l="-373" r="-373" t="0"/>
          <a:stretch/>
        </p:blipFill>
        <p:spPr>
          <a:xfrm flipH="false" flipV="false" rot="0">
            <a:off x="3509467" y="2905049"/>
            <a:ext cx="19201" cy="857706"/>
          </a:xfrm>
          <a:prstGeom prst="rect">
            <a:avLst/>
          </a:prstGeom>
        </p:spPr>
      </p:pic>
      <p:sp>
        <p:nvSpPr>
          <p:cNvPr hidden="false" id="819" name="Shape 819"/>
          <p:cNvSpPr txBox="true"/>
          <p:nvPr isPhoto="false"/>
        </p:nvSpPr>
        <p:spPr>
          <a:xfrm flipH="false" flipV="false" rot="0">
            <a:off x="3909059" y="3193085"/>
            <a:ext cx="13926313" cy="2862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Натуральное число </a:t>
            </a:r>
            <a:r>
              <a:rPr b="true" sz="1400">
                <a:solidFill>
                  <a:srgbClr val="FFFFFF"/>
                </a:solidFill>
                <a:latin typeface="Inter"/>
                <a:ea typeface="Inter"/>
                <a:cs typeface="Inter"/>
              </a:rPr>
              <a:t>n</a:t>
            </a:r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называется </a:t>
            </a:r>
            <a:r>
              <a:rPr b="true" sz="1400">
                <a:solidFill>
                  <a:srgbClr val="F0B429"/>
                </a:solidFill>
                <a:latin typeface="Inter"/>
                <a:ea typeface="Inter"/>
                <a:cs typeface="Inter"/>
              </a:rPr>
              <a:t>совершенным</a:t>
            </a:r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, если оно равно сумме всех своих </a:t>
            </a:r>
            <a:r>
              <a:rPr i="true"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собственных</a:t>
            </a:r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делителей (включая 1, исключая само n). 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20" name="Shape 820"/>
          <p:cNvSpPr txBox="true"/>
          <p:nvPr isPhoto="false"/>
        </p:nvSpPr>
        <p:spPr>
          <a:xfrm flipH="false" flipV="false" rot="0">
            <a:off x="761695" y="4524451"/>
            <a:ext cx="3238805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7" sz="10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ПЕРВЫЕ ЧЕТЫРЕ СОВЕРШЕННЫХ ЧИСЛА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21" name="Shape 821"/>
          <p:cNvSpPr txBox="true"/>
          <p:nvPr isPhoto="false"/>
        </p:nvSpPr>
        <p:spPr>
          <a:xfrm flipH="false" flipV="false" rot="0">
            <a:off x="1047902" y="5048402"/>
            <a:ext cx="342900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2E6FD9"/>
                </a:solidFill>
                <a:latin typeface="JetBrains Mono"/>
                <a:ea typeface="JetBrains Mono"/>
                <a:cs typeface="JetBrains Mono"/>
              </a:rPr>
              <a:t>P₁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22" name="Shape 822"/>
          <p:cNvSpPr txBox="true"/>
          <p:nvPr isPhoto="false"/>
        </p:nvSpPr>
        <p:spPr>
          <a:xfrm flipH="false" flipV="false" rot="0">
            <a:off x="1047902" y="5277002"/>
            <a:ext cx="3429000" cy="7626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60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6</a:t>
            </a:r>
            <a:endParaRPr sz="6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23" name="Shape 823"/>
          <p:cNvSpPr txBox="true"/>
          <p:nvPr isPhoto="false"/>
        </p:nvSpPr>
        <p:spPr>
          <a:xfrm flipH="false" flipV="false" rot="0">
            <a:off x="1047902" y="6172200"/>
            <a:ext cx="3429000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500">
                <a:solidFill>
                  <a:srgbClr val="5A6B85"/>
                </a:solidFill>
                <a:latin typeface="Cambria Math"/>
                <a:ea typeface="Cambria Math"/>
                <a:cs typeface="Cambria Math"/>
              </a:rPr>
              <a:t>делители: 1, 2, 3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24" name="Shape 824"/>
          <p:cNvSpPr txBox="true"/>
          <p:nvPr isPhoto="false"/>
        </p:nvSpPr>
        <p:spPr>
          <a:xfrm flipH="false" flipV="false" rot="0">
            <a:off x="1047902" y="6467551"/>
            <a:ext cx="3429000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1 + 2 + 3 = </a:t>
            </a:r>
            <a:r>
              <a:rPr b="true" i="true" sz="1600">
                <a:solidFill>
                  <a:srgbClr val="2E6FD9"/>
                </a:solidFill>
                <a:latin typeface="Cambria Math"/>
                <a:ea typeface="Cambria Math"/>
                <a:cs typeface="Cambria Math"/>
              </a:rPr>
              <a:t>6</a:t>
            </a:r>
            <a:r>
              <a:rPr i="true" sz="16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✓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25" name="Shape 825"/>
          <p:cNvSpPr txBox="true"/>
          <p:nvPr isPhoto="false"/>
        </p:nvSpPr>
        <p:spPr>
          <a:xfrm flipH="false" flipV="false" rot="0">
            <a:off x="5238598" y="5048402"/>
            <a:ext cx="342900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P₂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26" name="Shape 826"/>
          <p:cNvSpPr txBox="true"/>
          <p:nvPr isPhoto="false"/>
        </p:nvSpPr>
        <p:spPr>
          <a:xfrm flipH="false" flipV="false" rot="0">
            <a:off x="5238598" y="5277002"/>
            <a:ext cx="3429000" cy="7626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60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28</a:t>
            </a:r>
            <a:endParaRPr sz="6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27" name="Shape 827"/>
          <p:cNvSpPr txBox="true"/>
          <p:nvPr isPhoto="false"/>
        </p:nvSpPr>
        <p:spPr>
          <a:xfrm flipH="false" flipV="false" rot="0">
            <a:off x="5238598" y="6172200"/>
            <a:ext cx="3429000" cy="21945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500">
                <a:solidFill>
                  <a:srgbClr val="5A6B85"/>
                </a:solidFill>
                <a:latin typeface="Cambria Math"/>
                <a:ea typeface="Cambria Math"/>
                <a:cs typeface="Cambria Math"/>
              </a:rPr>
              <a:t>делители: 1, 2, 4, 7, 14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28" name="Shape 828"/>
          <p:cNvSpPr txBox="true"/>
          <p:nvPr isPhoto="false"/>
        </p:nvSpPr>
        <p:spPr>
          <a:xfrm flipH="false" flipV="false" rot="0">
            <a:off x="5238598" y="6467551"/>
            <a:ext cx="3429000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1+2+4+7+14 = </a:t>
            </a:r>
            <a:r>
              <a:rPr b="true" i="true" sz="1600">
                <a:solidFill>
                  <a:srgbClr val="4A9EFF"/>
                </a:solidFill>
                <a:latin typeface="Cambria Math"/>
                <a:ea typeface="Cambria Math"/>
                <a:cs typeface="Cambria Math"/>
              </a:rPr>
              <a:t>28</a:t>
            </a:r>
            <a:r>
              <a:rPr i="true" sz="16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✓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29" name="Shape 829"/>
          <p:cNvSpPr txBox="true"/>
          <p:nvPr isPhoto="false"/>
        </p:nvSpPr>
        <p:spPr>
          <a:xfrm flipH="false" flipV="false" rot="0">
            <a:off x="9430207" y="5048402"/>
            <a:ext cx="342900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00B8D9"/>
                </a:solidFill>
                <a:latin typeface="JetBrains Mono"/>
                <a:ea typeface="JetBrains Mono"/>
                <a:cs typeface="JetBrains Mono"/>
              </a:rPr>
              <a:t>P₃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30" name="Shape 830"/>
          <p:cNvSpPr txBox="true"/>
          <p:nvPr isPhoto="false"/>
        </p:nvSpPr>
        <p:spPr>
          <a:xfrm flipH="false" flipV="false" rot="0">
            <a:off x="9430207" y="5277002"/>
            <a:ext cx="3429000" cy="7626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60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496</a:t>
            </a:r>
            <a:endParaRPr sz="6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31" name="Shape 831"/>
          <p:cNvSpPr txBox="true"/>
          <p:nvPr isPhoto="false"/>
        </p:nvSpPr>
        <p:spPr>
          <a:xfrm flipH="false" flipV="false" rot="0">
            <a:off x="9430207" y="6172200"/>
            <a:ext cx="3429000" cy="2002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300">
                <a:solidFill>
                  <a:srgbClr val="5A6B85"/>
                </a:solidFill>
                <a:latin typeface="Cambria Math"/>
                <a:ea typeface="Cambria Math"/>
                <a:cs typeface="Cambria Math"/>
              </a:rPr>
              <a:t>1, 2, 4, 8, 16, 31, 62, 124, 248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32" name="Shape 832"/>
          <p:cNvSpPr txBox="true"/>
          <p:nvPr isPhoto="false"/>
        </p:nvSpPr>
        <p:spPr>
          <a:xfrm flipH="false" flipV="false" rot="0">
            <a:off x="9430207" y="6448349"/>
            <a:ext cx="3429000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∑ = </a:t>
            </a:r>
            <a:r>
              <a:rPr b="true" i="true" sz="1600">
                <a:solidFill>
                  <a:srgbClr val="00B8D9"/>
                </a:solidFill>
                <a:latin typeface="Cambria Math"/>
                <a:ea typeface="Cambria Math"/>
                <a:cs typeface="Cambria Math"/>
              </a:rPr>
              <a:t>496</a:t>
            </a:r>
            <a:r>
              <a:rPr i="true" sz="16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✓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33" name="Shape 833"/>
          <p:cNvSpPr txBox="true"/>
          <p:nvPr isPhoto="false"/>
        </p:nvSpPr>
        <p:spPr>
          <a:xfrm flipH="false" flipV="false" rot="0">
            <a:off x="13620902" y="5048402"/>
            <a:ext cx="362011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P₄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34" name="Shape 834"/>
          <p:cNvSpPr txBox="true"/>
          <p:nvPr isPhoto="false"/>
        </p:nvSpPr>
        <p:spPr>
          <a:xfrm flipH="false" flipV="false" rot="0">
            <a:off x="13620902" y="5277002"/>
            <a:ext cx="3620110" cy="7626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60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8128</a:t>
            </a:r>
            <a:endParaRPr sz="6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35" name="Shape 835"/>
          <p:cNvSpPr txBox="true"/>
          <p:nvPr isPhoto="false"/>
        </p:nvSpPr>
        <p:spPr>
          <a:xfrm flipH="false" flipV="false" rot="0">
            <a:off x="13620902" y="6172200"/>
            <a:ext cx="3620110" cy="2002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300">
                <a:solidFill>
                  <a:srgbClr val="5A6B85"/>
                </a:solidFill>
                <a:latin typeface="Cambria Math"/>
                <a:ea typeface="Cambria Math"/>
                <a:cs typeface="Cambria Math"/>
              </a:rPr>
              <a:t>всего 13 делителей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36" name="Shape 836"/>
          <p:cNvSpPr txBox="true"/>
          <p:nvPr isPhoto="false"/>
        </p:nvSpPr>
        <p:spPr>
          <a:xfrm flipH="false" flipV="false" rot="0">
            <a:off x="13620902" y="6448349"/>
            <a:ext cx="3620110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i="true" sz="16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∑ = </a:t>
            </a:r>
            <a:r>
              <a:rPr b="true" i="true" sz="1600">
                <a:solidFill>
                  <a:srgbClr val="F0B429"/>
                </a:solidFill>
                <a:latin typeface="Cambria Math"/>
                <a:ea typeface="Cambria Math"/>
                <a:cs typeface="Cambria Math"/>
              </a:rPr>
              <a:t>8128</a:t>
            </a:r>
            <a:r>
              <a:rPr i="true" sz="16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✓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37" name="Shape 837"/>
          <p:cNvSpPr txBox="true"/>
          <p:nvPr isPhoto="false"/>
        </p:nvSpPr>
        <p:spPr>
          <a:xfrm flipH="false" flipV="false" rot="0">
            <a:off x="1143000" y="7972653"/>
            <a:ext cx="9525305" cy="2770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1E2A3D"/>
                </a:solidFill>
                <a:latin typeface="Inter"/>
                <a:ea typeface="Inter"/>
                <a:cs typeface="Inter"/>
              </a:rPr>
              <a:t> Чётное число </a:t>
            </a:r>
            <a:r>
              <a:rPr i="true" sz="1400">
                <a:solidFill>
                  <a:srgbClr val="1E2A3D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sz="1400">
                <a:solidFill>
                  <a:srgbClr val="1E2A3D"/>
                </a:solidFill>
                <a:latin typeface="Inter"/>
                <a:ea typeface="Inter"/>
                <a:cs typeface="Inter"/>
              </a:rPr>
              <a:t> совершенно </a:t>
            </a:r>
            <a:r>
              <a:rPr b="true" sz="1400">
                <a:solidFill>
                  <a:srgbClr val="1E2A3D"/>
                </a:solidFill>
                <a:latin typeface="Inter"/>
                <a:ea typeface="Inter"/>
                <a:cs typeface="Inter"/>
              </a:rPr>
              <a:t>тогда и только тогда</a:t>
            </a:r>
            <a:r>
              <a:rPr sz="1400">
                <a:solidFill>
                  <a:srgbClr val="1E2A3D"/>
                </a:solidFill>
                <a:latin typeface="Inter"/>
                <a:ea typeface="Inter"/>
                <a:cs typeface="Inter"/>
              </a:rPr>
              <a:t>, когда оно имеет вид: 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38" name="Shape 838"/>
          <p:cNvSpPr txBox="false"/>
          <p:nvPr isPhoto="false"/>
        </p:nvSpPr>
        <p:spPr>
          <a:xfrm flipH="false" flipV="false" rot="0">
            <a:off x="1143000" y="8376818"/>
            <a:ext cx="9525305" cy="761695"/>
          </a:xfrm>
          <a:prstGeom prst="roundRect">
            <a:avLst>
              <a:gd fmla="val 24010" name="adj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839" name="Shape 839"/>
          <p:cNvSpPr txBox="true"/>
          <p:nvPr isPhoto="false"/>
        </p:nvSpPr>
        <p:spPr>
          <a:xfrm flipH="false" flipV="false" rot="0">
            <a:off x="972007" y="8548726"/>
            <a:ext cx="9868205" cy="4197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24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n = 2</a:t>
            </a:r>
            <a:r>
              <a:rPr i="true" sz="20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p−1</a:t>
            </a:r>
            <a:r>
              <a:rPr i="true" sz="24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· (2</a:t>
            </a:r>
            <a:r>
              <a:rPr i="true" sz="20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i="true" sz="24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− 1), </a:t>
            </a:r>
            <a:r>
              <a:rPr i="true" sz="2400">
                <a:solidFill>
                  <a:srgbClr val="5A6B85"/>
                </a:solidFill>
                <a:latin typeface="Cambria Math"/>
                <a:ea typeface="Cambria Math"/>
                <a:cs typeface="Cambria Math"/>
              </a:rPr>
              <a:t> где 2</a:t>
            </a:r>
            <a:r>
              <a:rPr i="true" sz="2000">
                <a:solidFill>
                  <a:srgbClr val="5A6B85"/>
                </a:solidFill>
                <a:latin typeface="Cambria Math"/>
                <a:ea typeface="Cambria Math"/>
                <a:cs typeface="Cambria Math"/>
              </a:rPr>
              <a:t>p</a:t>
            </a:r>
            <a:r>
              <a:rPr i="true" sz="2400">
                <a:solidFill>
                  <a:srgbClr val="5A6B85"/>
                </a:solidFill>
                <a:latin typeface="Cambria Math"/>
                <a:ea typeface="Cambria Math"/>
                <a:cs typeface="Cambria Math"/>
              </a:rPr>
              <a:t> − 1 — простое (число Мерсенна)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40" name="Shape 840"/>
          <p:cNvSpPr txBox="false"/>
          <p:nvPr isPhoto="false"/>
        </p:nvSpPr>
        <p:spPr>
          <a:xfrm flipH="false" flipV="false" rot="0">
            <a:off x="1143000" y="7572146"/>
            <a:ext cx="2400300" cy="286207"/>
          </a:xfrm>
          <a:prstGeom prst="roundRect">
            <a:avLst>
              <a:gd fmla="val 319489" name="adj"/>
            </a:avLst>
          </a:prstGeom>
          <a:solidFill>
            <a:srgbClr val="E3EE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841" name="Shape 841"/>
          <p:cNvSpPr txBox="false"/>
          <p:nvPr isPhoto="false"/>
        </p:nvSpPr>
        <p:spPr>
          <a:xfrm flipH="false" flipV="false" rot="0">
            <a:off x="1143000" y="7572146"/>
            <a:ext cx="2400300" cy="28620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ТЕОРЕМА ЕВКЛИДА–ЭЙЛЕРА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42" name="Shape 842"/>
          <p:cNvSpPr txBox="true"/>
          <p:nvPr isPhoto="false"/>
        </p:nvSpPr>
        <p:spPr>
          <a:xfrm flipH="false" flipV="false" rot="0">
            <a:off x="11620195" y="8010143"/>
            <a:ext cx="5524804" cy="7150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Существуют ли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22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нечётные</a:t>
            </a:r>
            <a:r>
              <a:rPr b="true" sz="2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 совершенные числа?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43" name="Shape 843"/>
          <p:cNvSpPr txBox="true"/>
          <p:nvPr isPhoto="false"/>
        </p:nvSpPr>
        <p:spPr>
          <a:xfrm flipH="false" flipV="false" rot="0">
            <a:off x="11620195" y="8858707"/>
            <a:ext cx="5524804" cy="7242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A8BCD9"/>
                </a:solidFill>
                <a:latin typeface="Inter"/>
                <a:ea typeface="Inter"/>
                <a:cs typeface="Inter"/>
              </a:rPr>
              <a:t> Известно: если нечётное совершенное число существует, оно &gt; 10</a:t>
            </a:r>
            <a:r>
              <a:rPr sz="900">
                <a:solidFill>
                  <a:srgbClr val="A8BCD9"/>
                </a:solidFill>
                <a:latin typeface="Inter"/>
                <a:ea typeface="Inter"/>
                <a:cs typeface="Inter"/>
              </a:rPr>
              <a:t>1500</a:t>
            </a:r>
            <a:r>
              <a:rPr sz="1200">
                <a:solidFill>
                  <a:srgbClr val="A8BCD9"/>
                </a:solidFill>
                <a:latin typeface="Inter"/>
                <a:ea typeface="Inter"/>
                <a:cs typeface="Inter"/>
              </a:rPr>
              <a:t>. Связь с гипотезой Римана и нерешёнными задачами о простых числах Мерсенна.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44" name="Shape 844"/>
          <p:cNvSpPr txBox="false"/>
          <p:nvPr isPhoto="false"/>
        </p:nvSpPr>
        <p:spPr>
          <a:xfrm flipH="false" flipV="false" rot="0">
            <a:off x="11620195" y="7572146"/>
            <a:ext cx="2743200" cy="304495"/>
          </a:xfrm>
          <a:prstGeom prst="roundRect">
            <a:avLst>
              <a:gd fmla="val 300300" name="adj"/>
            </a:avLst>
          </a:prstGeom>
          <a:solidFill>
            <a:srgbClr val="F0B429">
              <a:alpha val="20000"/>
            </a:srgbClr>
          </a:solidFill>
          <a:ln w="12700">
            <a:solidFill>
              <a:srgbClr val="F0B429">
                <a:alpha val="50000"/>
              </a:srgbClr>
            </a:solidFill>
            <a:prstDash val="solid"/>
          </a:ln>
        </p:spPr>
      </p:sp>
      <p:sp>
        <p:nvSpPr>
          <p:cNvPr hidden="false" id="845" name="Shape 845"/>
          <p:cNvSpPr txBox="false"/>
          <p:nvPr isPhoto="false"/>
        </p:nvSpPr>
        <p:spPr>
          <a:xfrm flipH="false" flipV="false" rot="0">
            <a:off x="11620195" y="7572146"/>
            <a:ext cx="2743200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ОТКРЫТЫЙ ВОПРОС · 2000+ ЛЕТ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46" name="Shape 846"/>
          <p:cNvSpPr txBox="false"/>
          <p:nvPr isPhoto="false"/>
        </p:nvSpPr>
        <p:spPr>
          <a:xfrm flipH="false" flipV="false" rot="0">
            <a:off x="16633850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848" name="Picture 848"/>
          <p:cNvPicPr preferRelativeResize="true"/>
          <p:nvPr isPhoto="false"/>
        </p:nvPicPr>
        <p:blipFill>
          <a:blip r:embed="rId10"/>
          <a:srcRect b="0" l="-101" r="-101" t="0"/>
          <a:stretch/>
        </p:blipFill>
        <p:spPr>
          <a:xfrm flipH="false" flipV="false" rot="0">
            <a:off x="16442741" y="838505"/>
            <a:ext cx="1086307" cy="400506"/>
          </a:xfrm>
          <a:prstGeom prst="rect">
            <a:avLst/>
          </a:prstGeom>
        </p:spPr>
      </p:pic>
      <p:sp>
        <p:nvSpPr>
          <p:cNvPr hidden="false" id="849" name="Shape 849"/>
          <p:cNvSpPr txBox="false"/>
          <p:nvPr isPhoto="false"/>
        </p:nvSpPr>
        <p:spPr>
          <a:xfrm flipH="false" flipV="false" rot="0">
            <a:off x="16804844" y="838505"/>
            <a:ext cx="724205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5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8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850" name="GroupShape 85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51" name="Shape 851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853" name="Picture 853"/>
          <p:cNvPicPr preferRelativeResize="true"/>
          <p:nvPr isPhoto="false"/>
        </p:nvPicPr>
        <p:blipFill>
          <a:blip r:embed="rId1"/>
          <a:srcRect b="0" l="0" r="0" t="0"/>
          <a:stretch/>
        </p:blipFill>
        <p:spPr>
          <a:xfrm flipH="false" flipV="false"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hidden="false" id="855" name="Picture 855"/>
          <p:cNvPicPr preferRelativeResize="true"/>
          <p:nvPr isPhoto="false"/>
        </p:nvPicPr>
        <p:blipFill>
          <a:blip r:embed="rId2"/>
          <a:srcRect b="0" l="0" r="0" t="0"/>
          <a:stretch/>
        </p:blipFill>
        <p:spPr>
          <a:xfrm flipH="false" flipV="false"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hidden="false" id="857" name="Picture 857"/>
          <p:cNvPicPr preferRelativeResize="true"/>
          <p:nvPr isPhoto="false"/>
        </p:nvPicPr>
        <p:blipFill>
          <a:blip r:embed="rId3"/>
          <a:srcRect b="0" l="0" r="0" t="0"/>
          <a:stretch/>
        </p:blipFill>
        <p:spPr>
          <a:xfrm flipH="false" flipV="false" rot="0">
            <a:off x="12382805" y="-952805"/>
            <a:ext cx="6667804" cy="6667804"/>
          </a:xfrm>
          <a:prstGeom prst="rect">
            <a:avLst/>
          </a:prstGeom>
        </p:spPr>
      </p:pic>
      <p:pic>
        <p:nvPicPr>
          <p:cNvPr hidden="false" id="859" name="Picture 859"/>
          <p:cNvPicPr preferRelativeResize="true"/>
          <p:nvPr isPhoto="false"/>
        </p:nvPicPr>
        <p:blipFill>
          <a:blip r:embed="rId4"/>
          <a:srcRect b="0" l="-397" r="-397" t="0"/>
          <a:stretch/>
        </p:blipFill>
        <p:spPr>
          <a:xfrm flipH="false" flipV="false" rot="0">
            <a:off x="7239304" y="3238805"/>
            <a:ext cx="57607" cy="4953305"/>
          </a:xfrm>
          <a:prstGeom prst="rect">
            <a:avLst/>
          </a:prstGeom>
        </p:spPr>
      </p:pic>
      <p:sp>
        <p:nvSpPr>
          <p:cNvPr hidden="false" id="860" name="Shape 860"/>
          <p:cNvSpPr txBox="false"/>
          <p:nvPr isPhoto="false"/>
        </p:nvSpPr>
        <p:spPr>
          <a:xfrm flipH="false" flipV="false" rot="0">
            <a:off x="8001000" y="7239304"/>
            <a:ext cx="9715500" cy="1524304"/>
          </a:xfrm>
          <a:prstGeom prst="roundRect">
            <a:avLst>
              <a:gd fmla="val 10498" name="adj"/>
            </a:avLst>
          </a:prstGeom>
          <a:solidFill>
            <a:srgbClr val="FFFFFF">
              <a:alpha val="4000"/>
            </a:srgbClr>
          </a:solidFill>
          <a:ln w="12700">
            <a:solidFill>
              <a:srgbClr val="4A9EFF">
                <a:alpha val="30000"/>
              </a:srgbClr>
            </a:solidFill>
            <a:prstDash val="solid"/>
          </a:ln>
        </p:spPr>
      </p:sp>
      <p:sp>
        <p:nvSpPr>
          <p:cNvPr hidden="false" id="861" name="Shape 861"/>
          <p:cNvSpPr txBox="true"/>
          <p:nvPr isPhoto="false"/>
        </p:nvSpPr>
        <p:spPr>
          <a:xfrm flipH="false" flipV="false" rot="0">
            <a:off x="761695" y="1524305"/>
            <a:ext cx="5715000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0" sz="10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РАЗДЕЛ ТРЕТИЙ · 20 МИН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2" name="Shape 862"/>
          <p:cNvSpPr txBox="true"/>
          <p:nvPr isPhoto="false"/>
        </p:nvSpPr>
        <p:spPr>
          <a:xfrm flipH="false" flipV="false" rot="0">
            <a:off x="761695" y="1895551"/>
            <a:ext cx="8001000" cy="45720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1440" sz="360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III</a:t>
            </a:r>
            <a:endParaRPr sz="36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3" name="Shape 863"/>
          <p:cNvSpPr txBox="true"/>
          <p:nvPr isPhoto="false"/>
        </p:nvSpPr>
        <p:spPr>
          <a:xfrm flipH="false" flipV="false" rot="0">
            <a:off x="8001000" y="3238805"/>
            <a:ext cx="9715500" cy="23436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117" sz="58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 Математические</a:t>
            </a:r>
            <a:endParaRPr sz="5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pc="-117" sz="58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формализмы</a:t>
            </a:r>
            <a:endParaRPr sz="5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pc="-117" sz="58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 вычислений </a:t>
            </a:r>
            <a:endParaRPr sz="5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4" name="Shape 864"/>
          <p:cNvSpPr txBox="true"/>
          <p:nvPr isPhoto="false"/>
        </p:nvSpPr>
        <p:spPr>
          <a:xfrm flipH="false" flipV="false" rot="0">
            <a:off x="8001000" y="5864047"/>
            <a:ext cx="9335111" cy="6291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600">
                <a:solidFill>
                  <a:srgbClr val="A8BCD9"/>
                </a:solidFill>
                <a:latin typeface="Inter"/>
                <a:ea typeface="Inter"/>
                <a:cs typeface="Inter"/>
              </a:rPr>
              <a:t>Парадигмы программирования и эквивалентные вычислительные модели. Тезис Чёрча–Тьюринга и асимптотический анализ как мост между теорией и инженерной практикой.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5" name="Shape 865"/>
          <p:cNvSpPr txBox="true"/>
          <p:nvPr isPhoto="false"/>
        </p:nvSpPr>
        <p:spPr>
          <a:xfrm flipH="false" flipV="false" rot="0">
            <a:off x="761695" y="9715500"/>
            <a:ext cx="3363163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84" sz="1000">
                <a:solidFill>
                  <a:srgbClr val="7C92B5"/>
                </a:solidFill>
                <a:latin typeface="JetBrains Mono"/>
                <a:ea typeface="JetBrains Mono"/>
                <a:cs typeface="JetBrains Mono"/>
              </a:rPr>
              <a:t>СПбГУТ · 2026 · Программная инженерия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6" name="Shape 866"/>
          <p:cNvSpPr txBox="true"/>
          <p:nvPr isPhoto="false"/>
        </p:nvSpPr>
        <p:spPr>
          <a:xfrm flipH="false" flipV="false" rot="0">
            <a:off x="16890796" y="9715500"/>
            <a:ext cx="638250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84" sz="1000">
                <a:solidFill>
                  <a:srgbClr val="7C92B5"/>
                </a:solidFill>
                <a:latin typeface="JetBrains Mono"/>
                <a:ea typeface="JetBrains Mono"/>
                <a:cs typeface="JetBrains Mono"/>
              </a:rPr>
              <a:t>18 / 26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7" name="Shape 867"/>
          <p:cNvSpPr txBox="true"/>
          <p:nvPr isPhoto="false"/>
        </p:nvSpPr>
        <p:spPr>
          <a:xfrm flipH="false" flipV="false" rot="0">
            <a:off x="8382304" y="7429500"/>
            <a:ext cx="8953805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68" sz="10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ВОПРОСЫ РАЗДЕЛА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8" name="Shape 868"/>
          <p:cNvSpPr txBox="true"/>
          <p:nvPr isPhoto="false"/>
        </p:nvSpPr>
        <p:spPr>
          <a:xfrm flipH="false" flipV="false" rot="0">
            <a:off x="8382304" y="7744053"/>
            <a:ext cx="4334255" cy="2670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① 4 парадигмы программирования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9" name="Shape 869"/>
          <p:cNvSpPr txBox="true"/>
          <p:nvPr isPhoto="false"/>
        </p:nvSpPr>
        <p:spPr>
          <a:xfrm flipH="false" flipV="false" rot="0">
            <a:off x="13001854" y="7744053"/>
            <a:ext cx="4334255" cy="2670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② Эквивалентные вычислительные модели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70" name="Shape 870"/>
          <p:cNvSpPr txBox="true"/>
          <p:nvPr isPhoto="false"/>
        </p:nvSpPr>
        <p:spPr>
          <a:xfrm flipH="false" flipV="false" rot="0">
            <a:off x="8382304" y="8120785"/>
            <a:ext cx="4334255" cy="2670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③ Тезис Чёрча–Тьюринга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71" name="Shape 871"/>
          <p:cNvSpPr txBox="true"/>
          <p:nvPr isPhoto="false"/>
        </p:nvSpPr>
        <p:spPr>
          <a:xfrm flipH="false" flipV="false" rot="0">
            <a:off x="13001854" y="8120785"/>
            <a:ext cx="4334255" cy="2670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400">
                <a:solidFill>
                  <a:srgbClr val="DDE7F5"/>
                </a:solidFill>
                <a:latin typeface="Inter"/>
                <a:ea typeface="Inter"/>
                <a:cs typeface="Inter"/>
              </a:rPr>
              <a:t>④ T(n), S(n) и O-нотация</a:t>
            </a:r>
            <a:endParaRPr sz="1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72" name="Shape 872"/>
          <p:cNvSpPr txBox="false"/>
          <p:nvPr isPhoto="false"/>
        </p:nvSpPr>
        <p:spPr>
          <a:xfrm flipH="false" flipV="false" rot="0">
            <a:off x="15844723" y="761695"/>
            <a:ext cx="1686154" cy="495605"/>
          </a:xfrm>
          <a:prstGeom prst="roundRect">
            <a:avLst>
              <a:gd fmla="val 184502" name="adj"/>
            </a:avLst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873" name="Shape 873"/>
          <p:cNvSpPr txBox="false"/>
          <p:nvPr isPhoto="false"/>
        </p:nvSpPr>
        <p:spPr>
          <a:xfrm flipH="false" flipV="false" rot="0">
            <a:off x="15844723" y="761695"/>
            <a:ext cx="1686154" cy="4956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228600" rIns="228600" tIns="139700" wrap="square"/>
          <a:p>
            <a:pPr algn="ctr" indent="0" marL="0"/>
            <a:r>
              <a:rPr b="true" spc="108" sz="1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⏱</a:t>
            </a:r>
            <a:r>
              <a:rPr b="true" spc="108" sz="1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 20 МИНУТ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9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874" name="GroupShape 87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75" name="Shape 875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876" name="Shape 876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878" name="Picture 878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879" name="Shape 879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880" name="Shape 880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881" name="Shape 881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82" name="Shape 882"/>
          <p:cNvSpPr txBox="true"/>
          <p:nvPr isPhoto="false"/>
        </p:nvSpPr>
        <p:spPr>
          <a:xfrm flipH="false" flipV="false" rot="0">
            <a:off x="2667305" y="9982505"/>
            <a:ext cx="3019349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III · Формализмы вычислений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83" name="Shape 883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19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885" name="Picture 885"/>
          <p:cNvPicPr preferRelativeResize="true"/>
          <p:nvPr isPhoto="false"/>
        </p:nvPicPr>
        <p:blipFill>
          <a:blip r:embed="rId2"/>
          <a:srcRect b="0" l="-1" r="-1" t="0"/>
          <a:stretch/>
        </p:blipFill>
        <p:spPr>
          <a:xfrm flipH="false" flipV="false" rot="0">
            <a:off x="761695" y="3286354"/>
            <a:ext cx="4095598" cy="5952744"/>
          </a:xfrm>
          <a:prstGeom prst="rect">
            <a:avLst/>
          </a:prstGeom>
        </p:spPr>
      </p:pic>
      <p:pic>
        <p:nvPicPr>
          <p:cNvPr hidden="false" id="887" name="Picture 887"/>
          <p:cNvPicPr preferRelativeResize="true"/>
          <p:nvPr isPhoto="false"/>
        </p:nvPicPr>
        <p:blipFill>
          <a:blip r:embed="rId2"/>
          <a:srcRect b="0" l="-1" r="-1" t="0"/>
          <a:stretch/>
        </p:blipFill>
        <p:spPr>
          <a:xfrm flipH="false" flipV="false" rot="0">
            <a:off x="5143500" y="3286354"/>
            <a:ext cx="4095598" cy="5952744"/>
          </a:xfrm>
          <a:prstGeom prst="rect">
            <a:avLst/>
          </a:prstGeom>
        </p:spPr>
      </p:pic>
      <p:pic>
        <p:nvPicPr>
          <p:cNvPr hidden="false" id="889" name="Picture 889"/>
          <p:cNvPicPr preferRelativeResize="true"/>
          <p:nvPr isPhoto="false"/>
        </p:nvPicPr>
        <p:blipFill>
          <a:blip r:embed="rId2"/>
          <a:srcRect b="0" l="-1" r="-1" t="0"/>
          <a:stretch/>
        </p:blipFill>
        <p:spPr>
          <a:xfrm flipH="false" flipV="false" rot="0">
            <a:off x="9525305" y="3286354"/>
            <a:ext cx="4095597" cy="5952744"/>
          </a:xfrm>
          <a:prstGeom prst="rect">
            <a:avLst/>
          </a:prstGeom>
        </p:spPr>
      </p:pic>
      <p:pic>
        <p:nvPicPr>
          <p:cNvPr hidden="false" id="891" name="Picture 891"/>
          <p:cNvPicPr preferRelativeResize="true"/>
          <p:nvPr isPhoto="false"/>
        </p:nvPicPr>
        <p:blipFill>
          <a:blip r:embed="rId3"/>
          <a:srcRect b="-1" l="0" r="0" t="-1"/>
          <a:stretch/>
        </p:blipFill>
        <p:spPr>
          <a:xfrm flipH="false" flipV="false" rot="0">
            <a:off x="13906195" y="3286354"/>
            <a:ext cx="3619194" cy="5952744"/>
          </a:xfrm>
          <a:prstGeom prst="rect">
            <a:avLst/>
          </a:prstGeom>
        </p:spPr>
      </p:pic>
      <p:pic>
        <p:nvPicPr>
          <p:cNvPr hidden="false" id="893" name="Picture 893"/>
          <p:cNvPicPr preferRelativeResize="true"/>
          <p:nvPr isPhoto="false"/>
        </p:nvPicPr>
        <p:blipFill>
          <a:blip r:embed="rId4"/>
          <a:srcRect b="-29" l="0" r="0" t="-29"/>
          <a:stretch/>
        </p:blipFill>
        <p:spPr>
          <a:xfrm flipH="false" flipV="false" rot="0">
            <a:off x="761695" y="3286354"/>
            <a:ext cx="4095598" cy="857706"/>
          </a:xfrm>
          <a:prstGeom prst="rect">
            <a:avLst/>
          </a:prstGeom>
        </p:spPr>
      </p:pic>
      <p:pic>
        <p:nvPicPr>
          <p:cNvPr hidden="false" id="895" name="Picture 895"/>
          <p:cNvPicPr preferRelativeResize="true"/>
          <p:nvPr isPhoto="false"/>
        </p:nvPicPr>
        <p:blipFill>
          <a:blip r:embed="rId5"/>
          <a:srcRect b="-29" l="0" r="0" t="-29"/>
          <a:stretch/>
        </p:blipFill>
        <p:spPr>
          <a:xfrm flipH="false" flipV="false" rot="0">
            <a:off x="5143500" y="3286354"/>
            <a:ext cx="4095598" cy="857706"/>
          </a:xfrm>
          <a:prstGeom prst="rect">
            <a:avLst/>
          </a:prstGeom>
        </p:spPr>
      </p:pic>
      <p:pic>
        <p:nvPicPr>
          <p:cNvPr hidden="false" id="897" name="Picture 897"/>
          <p:cNvPicPr preferRelativeResize="true"/>
          <p:nvPr isPhoto="false"/>
        </p:nvPicPr>
        <p:blipFill>
          <a:blip r:embed="rId6"/>
          <a:srcRect b="-29" l="0" r="0" t="-29"/>
          <a:stretch/>
        </p:blipFill>
        <p:spPr>
          <a:xfrm flipH="false" flipV="false" rot="0">
            <a:off x="9525305" y="3286354"/>
            <a:ext cx="4095597" cy="857706"/>
          </a:xfrm>
          <a:prstGeom prst="rect">
            <a:avLst/>
          </a:prstGeom>
        </p:spPr>
      </p:pic>
      <p:pic>
        <p:nvPicPr>
          <p:cNvPr hidden="false" id="899" name="Picture 899"/>
          <p:cNvPicPr preferRelativeResize="true"/>
          <p:nvPr isPhoto="false"/>
        </p:nvPicPr>
        <p:blipFill>
          <a:blip r:embed="rId7"/>
          <a:srcRect b="-31" l="0" r="0" t="-31"/>
          <a:stretch/>
        </p:blipFill>
        <p:spPr>
          <a:xfrm flipH="false" flipV="false" rot="0">
            <a:off x="13906195" y="3286354"/>
            <a:ext cx="3619194" cy="857706"/>
          </a:xfrm>
          <a:prstGeom prst="rect">
            <a:avLst/>
          </a:prstGeom>
        </p:spPr>
      </p:pic>
      <p:sp>
        <p:nvSpPr>
          <p:cNvPr hidden="false" id="900" name="Shape 900"/>
          <p:cNvSpPr txBox="true"/>
          <p:nvPr isPhoto="false"/>
        </p:nvSpPr>
        <p:spPr>
          <a:xfrm flipH="false" flipV="false" rot="0">
            <a:off x="761695" y="761695"/>
            <a:ext cx="8630107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3.1 · Четыре парадигмы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01" name="Shape 901"/>
          <p:cNvSpPr txBox="true"/>
          <p:nvPr isPhoto="false"/>
        </p:nvSpPr>
        <p:spPr>
          <a:xfrm flipH="false" flipV="false" rot="0">
            <a:off x="761695" y="1123798"/>
            <a:ext cx="8958377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Парадигмы программирования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903" name="Picture 903"/>
          <p:cNvPicPr preferRelativeResize="true"/>
          <p:nvPr isPhoto="false"/>
        </p:nvPicPr>
        <p:blipFill>
          <a:blip r:embed="rId8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904" name="Shape 904"/>
          <p:cNvSpPr txBox="true"/>
          <p:nvPr isPhoto="false"/>
        </p:nvSpPr>
        <p:spPr>
          <a:xfrm flipH="false" flipV="false" rot="0">
            <a:off x="761695" y="2428646"/>
            <a:ext cx="15240305" cy="60076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5A6B85"/>
                </a:solidFill>
                <a:latin typeface="Inter"/>
                <a:ea typeface="Inter"/>
                <a:cs typeface="Inter"/>
              </a:rPr>
              <a:t> Парадигма — это </a:t>
            </a:r>
            <a:r>
              <a:rPr b="true" sz="1500">
                <a:solidFill>
                  <a:srgbClr val="0A1F44"/>
                </a:solidFill>
                <a:latin typeface="Inter"/>
                <a:ea typeface="Inter"/>
                <a:cs typeface="Inter"/>
              </a:rPr>
              <a:t>фундаментальный стиль построения программ</a:t>
            </a:r>
            <a:r>
              <a:rPr sz="1500">
                <a:solidFill>
                  <a:srgbClr val="5A6B85"/>
                </a:solidFill>
                <a:latin typeface="Inter"/>
                <a:ea typeface="Inter"/>
                <a:cs typeface="Inter"/>
              </a:rPr>
              <a:t>, определяющий способ описания вычислений и структуры данных. Все четыре парадигмы вычислительно эквивалентны. 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05" name="Shape 905"/>
          <p:cNvSpPr txBox="true"/>
          <p:nvPr isPhoto="false"/>
        </p:nvSpPr>
        <p:spPr>
          <a:xfrm flipH="false" flipV="false" rot="0">
            <a:off x="1047902" y="3448202"/>
            <a:ext cx="3525012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17" sz="900">
                <a:solidFill>
                  <a:srgbClr val="A8C7F0"/>
                </a:solidFill>
                <a:latin typeface="JetBrains Mono"/>
                <a:ea typeface="JetBrains Mono"/>
                <a:cs typeface="JetBrains Mono"/>
              </a:rPr>
              <a:t>PARADIGM 01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06" name="Shape 906"/>
          <p:cNvSpPr txBox="true"/>
          <p:nvPr isPhoto="false"/>
        </p:nvSpPr>
        <p:spPr>
          <a:xfrm flipH="false" flipV="false" rot="0">
            <a:off x="1047902" y="3648456"/>
            <a:ext cx="3525012" cy="3913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Императивная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07" name="Shape 907"/>
          <p:cNvSpPr txBox="true"/>
          <p:nvPr isPhoto="false"/>
        </p:nvSpPr>
        <p:spPr>
          <a:xfrm flipH="false" flipV="false" rot="0">
            <a:off x="1047902" y="4429354"/>
            <a:ext cx="3525012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«КАК?» · СОСТОЯНИЕ + КОМАНДЫ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08" name="Shape 908"/>
          <p:cNvSpPr txBox="true"/>
          <p:nvPr isPhoto="false"/>
        </p:nvSpPr>
        <p:spPr>
          <a:xfrm flipH="false" flipV="false" rot="0">
            <a:off x="1047902" y="4733849"/>
            <a:ext cx="3525012" cy="7342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Программа = последовательность </a:t>
            </a:r>
            <a:r>
              <a:rPr b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команд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, изменяющих переменные. Шаг за шагом, как машина Тьюринга.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09" name="Shape 909"/>
          <p:cNvSpPr txBox="false"/>
          <p:nvPr isPhoto="false"/>
        </p:nvSpPr>
        <p:spPr>
          <a:xfrm flipH="false" flipV="false" rot="0">
            <a:off x="1047902" y="5652821"/>
            <a:ext cx="3524098" cy="676656"/>
          </a:xfrm>
          <a:prstGeom prst="roundRect">
            <a:avLst>
              <a:gd fmla="val 30453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10" name="Shape 910"/>
          <p:cNvSpPr txBox="true"/>
          <p:nvPr isPhoto="false"/>
        </p:nvSpPr>
        <p:spPr>
          <a:xfrm flipH="false" flipV="false" rot="0">
            <a:off x="1200607" y="5786323"/>
            <a:ext cx="3219602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0" sz="9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ЯЗЫКИ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1" name="Shape 911"/>
          <p:cNvSpPr txBox="true"/>
          <p:nvPr isPhoto="false"/>
        </p:nvSpPr>
        <p:spPr>
          <a:xfrm flipH="false" flipV="false" rot="0">
            <a:off x="1200607" y="6005779"/>
            <a:ext cx="3219602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C · Pascal · Fortran · ASM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2" name="Shape 912"/>
          <p:cNvSpPr txBox="false"/>
          <p:nvPr isPhoto="false"/>
        </p:nvSpPr>
        <p:spPr>
          <a:xfrm flipH="false" flipV="false" rot="0">
            <a:off x="1047902" y="6462979"/>
            <a:ext cx="3524098" cy="914400"/>
          </a:xfrm>
          <a:prstGeom prst="roundRect">
            <a:avLst>
              <a:gd fmla="val 16667" name="adj"/>
            </a:avLst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13" name="Shape 913"/>
          <p:cNvSpPr txBox="true"/>
          <p:nvPr isPhoto="false"/>
        </p:nvSpPr>
        <p:spPr>
          <a:xfrm flipH="false" flipV="false" rot="0">
            <a:off x="1047902" y="6462979"/>
            <a:ext cx="3525012" cy="9144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152400" rIns="152400" tIns="139700" wrap="square"/>
          <a:p>
            <a:pPr algn="l" indent="0" marL="0"/>
            <a:r>
              <a:rPr sz="10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int</a:t>
            </a:r>
            <a:r>
              <a:rPr sz="10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s = 0;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for</a:t>
            </a:r>
            <a:r>
              <a:rPr sz="10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(i=1; i&lt;=n; i++)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s += i; 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4" name="Shape 914"/>
          <p:cNvSpPr txBox="true"/>
          <p:nvPr isPhoto="false"/>
        </p:nvSpPr>
        <p:spPr>
          <a:xfrm flipH="false" flipV="false" rot="0">
            <a:off x="1047902" y="7502652"/>
            <a:ext cx="3525012" cy="2002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B85"/>
                </a:solidFill>
                <a:latin typeface="Inter"/>
                <a:ea typeface="Inter"/>
                <a:cs typeface="Inter"/>
              </a:rPr>
              <a:t>✓ близко к железу · ✗ побочные эффекты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5" name="Shape 915"/>
          <p:cNvSpPr txBox="true"/>
          <p:nvPr isPhoto="false"/>
        </p:nvSpPr>
        <p:spPr>
          <a:xfrm flipH="false" flipV="false" rot="0">
            <a:off x="5429707" y="3648456"/>
            <a:ext cx="3525011" cy="7818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Объектно-ориентированная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6" name="Shape 916"/>
          <p:cNvSpPr txBox="true"/>
          <p:nvPr isPhoto="false"/>
        </p:nvSpPr>
        <p:spPr>
          <a:xfrm flipH="false" flipV="false" rot="0">
            <a:off x="5429707" y="3448202"/>
            <a:ext cx="3525011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17" sz="900">
                <a:solidFill>
                  <a:srgbClr val="FFFFFF">
                    <a:alpha val="70000"/>
                  </a:srgbClr>
                </a:solidFill>
                <a:latin typeface="JetBrains Mono"/>
                <a:ea typeface="JetBrains Mono"/>
                <a:cs typeface="JetBrains Mono"/>
              </a:rPr>
              <a:t>PARADIGM 02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7" name="Shape 917"/>
          <p:cNvSpPr txBox="true"/>
          <p:nvPr isPhoto="false"/>
        </p:nvSpPr>
        <p:spPr>
          <a:xfrm flipH="false" flipV="false" rot="0">
            <a:off x="5429707" y="4429354"/>
            <a:ext cx="3525011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ИНКАПСУЛЯЦИЯ + СООБЩЕНИЯ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8" name="Shape 918"/>
          <p:cNvSpPr txBox="true"/>
          <p:nvPr isPhoto="false"/>
        </p:nvSpPr>
        <p:spPr>
          <a:xfrm flipH="false" flipV="false" rot="0">
            <a:off x="5429707" y="4733849"/>
            <a:ext cx="3525011" cy="7342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Программа = взаимодействующие </a:t>
            </a:r>
            <a:r>
              <a:rPr b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объекты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. Данные + методы в классах, наследование, полиморфизм.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19" name="Shape 919"/>
          <p:cNvSpPr txBox="false"/>
          <p:nvPr isPhoto="false"/>
        </p:nvSpPr>
        <p:spPr>
          <a:xfrm flipH="false" flipV="false" rot="0">
            <a:off x="5429707" y="5652821"/>
            <a:ext cx="3524098" cy="676656"/>
          </a:xfrm>
          <a:prstGeom prst="roundRect">
            <a:avLst>
              <a:gd fmla="val 30453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20" name="Shape 920"/>
          <p:cNvSpPr txBox="true"/>
          <p:nvPr isPhoto="false"/>
        </p:nvSpPr>
        <p:spPr>
          <a:xfrm flipH="false" flipV="false" rot="0">
            <a:off x="5581498" y="5786323"/>
            <a:ext cx="3219602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0" sz="9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ЯЗЫКИ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1" name="Shape 921"/>
          <p:cNvSpPr txBox="true"/>
          <p:nvPr isPhoto="false"/>
        </p:nvSpPr>
        <p:spPr>
          <a:xfrm flipH="false" flipV="false" rot="0">
            <a:off x="5581498" y="6005779"/>
            <a:ext cx="3219602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Java · C++ · Python · C#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2" name="Shape 922"/>
          <p:cNvSpPr txBox="false"/>
          <p:nvPr isPhoto="false"/>
        </p:nvSpPr>
        <p:spPr>
          <a:xfrm flipH="false" flipV="false" rot="0">
            <a:off x="5429707" y="6462979"/>
            <a:ext cx="3524098" cy="914400"/>
          </a:xfrm>
          <a:prstGeom prst="roundRect">
            <a:avLst>
              <a:gd fmla="val 16667" name="adj"/>
            </a:avLst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23" name="Shape 923"/>
          <p:cNvSpPr txBox="true"/>
          <p:nvPr isPhoto="false"/>
        </p:nvSpPr>
        <p:spPr>
          <a:xfrm flipH="false" flipV="false" rot="0">
            <a:off x="5429707" y="6462979"/>
            <a:ext cx="3525011" cy="9144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152400" rIns="152400" tIns="139700" wrap="square"/>
          <a:p>
            <a:pPr algn="l" indent="0" marL="0"/>
            <a:r>
              <a:rPr sz="10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class</a:t>
            </a:r>
            <a:r>
              <a:rPr sz="10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Sum</a:t>
            </a:r>
            <a:r>
              <a:rPr sz="10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: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def</a:t>
            </a:r>
            <a:r>
              <a:rPr sz="10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add(self,n):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self.s += n 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4" name="Shape 924"/>
          <p:cNvSpPr txBox="true"/>
          <p:nvPr isPhoto="false"/>
        </p:nvSpPr>
        <p:spPr>
          <a:xfrm flipH="false" flipV="false" rot="0">
            <a:off x="5429707" y="7502652"/>
            <a:ext cx="3525011" cy="2002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B85"/>
                </a:solidFill>
                <a:latin typeface="Inter"/>
                <a:ea typeface="Inter"/>
                <a:cs typeface="Inter"/>
              </a:rPr>
              <a:t>✓ модульность · ✗ over-engineering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5" name="Shape 925"/>
          <p:cNvSpPr txBox="true"/>
          <p:nvPr isPhoto="false"/>
        </p:nvSpPr>
        <p:spPr>
          <a:xfrm flipH="false" flipV="false" rot="0">
            <a:off x="9810598" y="3648456"/>
            <a:ext cx="3525012" cy="3913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Функциональная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6" name="Shape 926"/>
          <p:cNvSpPr txBox="true"/>
          <p:nvPr isPhoto="false"/>
        </p:nvSpPr>
        <p:spPr>
          <a:xfrm flipH="false" flipV="false" rot="0">
            <a:off x="9810598" y="3448202"/>
            <a:ext cx="3525012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17" sz="900">
                <a:solidFill>
                  <a:srgbClr val="FFFFFF">
                    <a:alpha val="80000"/>
                  </a:srgbClr>
                </a:solidFill>
                <a:latin typeface="JetBrains Mono"/>
                <a:ea typeface="JetBrains Mono"/>
                <a:cs typeface="JetBrains Mono"/>
              </a:rPr>
              <a:t>PARADIGM 03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7" name="Shape 927"/>
          <p:cNvSpPr txBox="true"/>
          <p:nvPr isPhoto="false"/>
        </p:nvSpPr>
        <p:spPr>
          <a:xfrm flipH="false" flipV="false" rot="0">
            <a:off x="9810598" y="4429354"/>
            <a:ext cx="3525012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«ЧТО?» · λ-ИСЧИСЛЕНИЕ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8" name="Shape 928"/>
          <p:cNvSpPr txBox="true"/>
          <p:nvPr isPhoto="false"/>
        </p:nvSpPr>
        <p:spPr>
          <a:xfrm flipH="false" flipV="false" rot="0">
            <a:off x="9810598" y="4733849"/>
            <a:ext cx="3525012" cy="7342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Программа = </a:t>
            </a:r>
            <a:r>
              <a:rPr b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композиция функций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. Без явного состояния, иммутабельные данные, рекурсия.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29" name="Shape 929"/>
          <p:cNvSpPr txBox="false"/>
          <p:nvPr isPhoto="false"/>
        </p:nvSpPr>
        <p:spPr>
          <a:xfrm flipH="false" flipV="false" rot="0">
            <a:off x="9810598" y="5652821"/>
            <a:ext cx="3524098" cy="676656"/>
          </a:xfrm>
          <a:prstGeom prst="roundRect">
            <a:avLst>
              <a:gd fmla="val 30453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30" name="Shape 930"/>
          <p:cNvSpPr txBox="true"/>
          <p:nvPr isPhoto="false"/>
        </p:nvSpPr>
        <p:spPr>
          <a:xfrm flipH="false" flipV="false" rot="0">
            <a:off x="9963302" y="5786323"/>
            <a:ext cx="3219602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0" sz="9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ЯЗЫКИ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31" name="Shape 931"/>
          <p:cNvSpPr txBox="true"/>
          <p:nvPr isPhoto="false"/>
        </p:nvSpPr>
        <p:spPr>
          <a:xfrm flipH="false" flipV="false" rot="0">
            <a:off x="9963302" y="6005779"/>
            <a:ext cx="3219602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Lisp · Haskell · OCaml · F#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32" name="Shape 932"/>
          <p:cNvSpPr txBox="false"/>
          <p:nvPr isPhoto="false"/>
        </p:nvSpPr>
        <p:spPr>
          <a:xfrm flipH="false" flipV="false" rot="0">
            <a:off x="9810598" y="6462979"/>
            <a:ext cx="3524098" cy="914400"/>
          </a:xfrm>
          <a:prstGeom prst="roundRect">
            <a:avLst>
              <a:gd fmla="val 16667" name="adj"/>
            </a:avLst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33" name="Shape 933"/>
          <p:cNvSpPr txBox="true"/>
          <p:nvPr isPhoto="false"/>
        </p:nvSpPr>
        <p:spPr>
          <a:xfrm flipH="false" flipV="false" rot="0">
            <a:off x="9810598" y="6462979"/>
            <a:ext cx="3525012" cy="9144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152400" rIns="152400" tIns="139700" wrap="square"/>
          <a:p>
            <a:pPr algn="l" indent="0" marL="0"/>
            <a:r>
              <a:rPr sz="10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sum [] = 0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sum (x:xs)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= x + sum xs 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34" name="Shape 934"/>
          <p:cNvSpPr txBox="true"/>
          <p:nvPr isPhoto="false"/>
        </p:nvSpPr>
        <p:spPr>
          <a:xfrm flipH="false" flipV="false" rot="0">
            <a:off x="9810598" y="7502652"/>
            <a:ext cx="3525012" cy="2002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B85"/>
                </a:solidFill>
                <a:latin typeface="Inter"/>
                <a:ea typeface="Inter"/>
                <a:cs typeface="Inter"/>
              </a:rPr>
              <a:t>✓ чистота, параллелизм · ✗ кривая обучения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35" name="Shape 935"/>
          <p:cNvSpPr txBox="true"/>
          <p:nvPr isPhoto="false"/>
        </p:nvSpPr>
        <p:spPr>
          <a:xfrm flipH="false" flipV="false" rot="0">
            <a:off x="14192402" y="3448202"/>
            <a:ext cx="304861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17" sz="9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PARADIGM 04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36" name="Shape 936"/>
          <p:cNvSpPr txBox="true"/>
          <p:nvPr isPhoto="false"/>
        </p:nvSpPr>
        <p:spPr>
          <a:xfrm flipH="false" flipV="false" rot="0">
            <a:off x="14192402" y="3648456"/>
            <a:ext cx="3048610" cy="3913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2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Логическая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37" name="Shape 937"/>
          <p:cNvSpPr txBox="true"/>
          <p:nvPr isPhoto="false"/>
        </p:nvSpPr>
        <p:spPr>
          <a:xfrm flipH="false" flipV="false" rot="0">
            <a:off x="14192402" y="4429354"/>
            <a:ext cx="3048610" cy="1719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ФАКТЫ + ПРАВИЛА → ВЫВОД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38" name="Shape 938"/>
          <p:cNvSpPr txBox="true"/>
          <p:nvPr isPhoto="false"/>
        </p:nvSpPr>
        <p:spPr>
          <a:xfrm flipH="false" flipV="false" rot="0">
            <a:off x="14192402" y="4733849"/>
            <a:ext cx="3048610" cy="7342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Программа = набор </a:t>
            </a:r>
            <a:r>
              <a:rPr b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фактов и предикатов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; вычисление = логический вывод.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39" name="Shape 939"/>
          <p:cNvSpPr txBox="false"/>
          <p:nvPr isPhoto="false"/>
        </p:nvSpPr>
        <p:spPr>
          <a:xfrm flipH="false" flipV="false" rot="0">
            <a:off x="14192402" y="5652821"/>
            <a:ext cx="3047694" cy="676656"/>
          </a:xfrm>
          <a:prstGeom prst="roundRect">
            <a:avLst>
              <a:gd fmla="val 30453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40" name="Shape 940"/>
          <p:cNvSpPr txBox="true"/>
          <p:nvPr isPhoto="false"/>
        </p:nvSpPr>
        <p:spPr>
          <a:xfrm flipH="false" flipV="false" rot="0">
            <a:off x="14345107" y="5786323"/>
            <a:ext cx="2743200" cy="1627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0" sz="900">
                <a:solidFill>
                  <a:srgbClr val="5A6B85"/>
                </a:solidFill>
                <a:latin typeface="Manrope"/>
                <a:ea typeface="Manrope"/>
                <a:cs typeface="Manrope"/>
              </a:rPr>
              <a:t>ЯЗЫКИ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41" name="Shape 941"/>
          <p:cNvSpPr txBox="true"/>
          <p:nvPr isPhoto="false"/>
        </p:nvSpPr>
        <p:spPr>
          <a:xfrm flipH="false" flipV="false" rot="0">
            <a:off x="14345107" y="6005779"/>
            <a:ext cx="2743200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0A1F44"/>
                </a:solidFill>
                <a:latin typeface="JetBrains Mono"/>
                <a:ea typeface="JetBrains Mono"/>
                <a:cs typeface="JetBrains Mono"/>
              </a:rPr>
              <a:t>Prolog · Datalog · Mercury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42" name="Shape 942"/>
          <p:cNvSpPr txBox="false"/>
          <p:nvPr isPhoto="false"/>
        </p:nvSpPr>
        <p:spPr>
          <a:xfrm flipH="false" flipV="false" rot="0">
            <a:off x="14192402" y="6462979"/>
            <a:ext cx="3047694" cy="914400"/>
          </a:xfrm>
          <a:prstGeom prst="roundRect">
            <a:avLst>
              <a:gd fmla="val 16667" name="adj"/>
            </a:avLst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43" name="Shape 943"/>
          <p:cNvSpPr txBox="true"/>
          <p:nvPr isPhoto="false"/>
        </p:nvSpPr>
        <p:spPr>
          <a:xfrm flipH="false" flipV="false" rot="0">
            <a:off x="14192402" y="6462979"/>
            <a:ext cx="3048610" cy="9144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39700" lIns="152400" rIns="152400" tIns="139700" wrap="square"/>
          <a:p>
            <a:pPr algn="l" indent="0" marL="0"/>
            <a:r>
              <a:rPr sz="10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sum</a:t>
            </a:r>
            <a:r>
              <a:rPr sz="10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(0, 0).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sum</a:t>
            </a:r>
            <a:r>
              <a:rPr sz="10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(N, S) :-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sz="1000">
                <a:solidFill>
                  <a:srgbClr val="DDE7F5"/>
                </a:solidFill>
                <a:latin typeface="JetBrains Mono"/>
                <a:ea typeface="JetBrains Mono"/>
                <a:cs typeface="JetBrains Mono"/>
              </a:rPr>
              <a:t> N1 is N-1,... 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44" name="Shape 944"/>
          <p:cNvSpPr txBox="true"/>
          <p:nvPr isPhoto="false"/>
        </p:nvSpPr>
        <p:spPr>
          <a:xfrm flipH="false" flipV="false" rot="0">
            <a:off x="14192402" y="7502652"/>
            <a:ext cx="3048610" cy="2002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000">
                <a:solidFill>
                  <a:srgbClr val="5A6B85"/>
                </a:solidFill>
                <a:latin typeface="Inter"/>
                <a:ea typeface="Inter"/>
                <a:cs typeface="Inter"/>
              </a:rPr>
              <a:t>✓ AI, БД · ✗ ниша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45" name="Shape 945"/>
          <p:cNvSpPr txBox="false"/>
          <p:nvPr isPhoto="false"/>
        </p:nvSpPr>
        <p:spPr>
          <a:xfrm flipH="false" flipV="false" rot="0">
            <a:off x="16633850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947" name="Picture 947"/>
          <p:cNvPicPr preferRelativeResize="true"/>
          <p:nvPr isPhoto="false"/>
        </p:nvPicPr>
        <p:blipFill>
          <a:blip r:embed="rId9"/>
          <a:srcRect b="0" l="-101" r="-101" t="0"/>
          <a:stretch/>
        </p:blipFill>
        <p:spPr>
          <a:xfrm flipH="false" flipV="false" rot="0">
            <a:off x="16442741" y="838505"/>
            <a:ext cx="1086307" cy="400506"/>
          </a:xfrm>
          <a:prstGeom prst="rect">
            <a:avLst/>
          </a:prstGeom>
        </p:spPr>
      </p:pic>
      <p:sp>
        <p:nvSpPr>
          <p:cNvPr hidden="false" id="948" name="Shape 948"/>
          <p:cNvSpPr txBox="false"/>
          <p:nvPr isPhoto="false"/>
        </p:nvSpPr>
        <p:spPr>
          <a:xfrm flipH="false" flipV="false" rot="0">
            <a:off x="16804844" y="838505"/>
            <a:ext cx="724205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5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0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949" name="GroupShape 94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50" name="Shape 950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51" name="Shape 951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953" name="Picture 953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954" name="Shape 954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955" name="Shape 955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956" name="Shape 956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57" name="Shape 957"/>
          <p:cNvSpPr txBox="true"/>
          <p:nvPr isPhoto="false"/>
        </p:nvSpPr>
        <p:spPr>
          <a:xfrm flipH="false" flipV="false" rot="0">
            <a:off x="2667305" y="9982505"/>
            <a:ext cx="3019349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III · Формализмы вычислений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58" name="Shape 958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20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960" name="Picture 960"/>
          <p:cNvPicPr preferRelativeResize="true"/>
          <p:nvPr isPhoto="false"/>
        </p:nvPicPr>
        <p:blipFill>
          <a:blip r:embed="rId2"/>
          <a:srcRect b="-3" l="0" r="0" t="-3"/>
          <a:stretch/>
        </p:blipFill>
        <p:spPr>
          <a:xfrm flipH="false" flipV="false" rot="0">
            <a:off x="761695" y="2667305"/>
            <a:ext cx="16763695" cy="6667804"/>
          </a:xfrm>
          <a:prstGeom prst="rect">
            <a:avLst/>
          </a:prstGeom>
        </p:spPr>
      </p:pic>
      <p:sp>
        <p:nvSpPr>
          <p:cNvPr hidden="false" id="961" name="Shape 961"/>
          <p:cNvSpPr txBox="true"/>
          <p:nvPr isPhoto="false"/>
        </p:nvSpPr>
        <p:spPr>
          <a:xfrm flipH="false" flipV="false" rot="0">
            <a:off x="761695" y="761695"/>
            <a:ext cx="9992564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3.1 · Сравнительная таблица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62" name="Shape 962"/>
          <p:cNvSpPr txBox="true"/>
          <p:nvPr isPhoto="false"/>
        </p:nvSpPr>
        <p:spPr>
          <a:xfrm flipH="false" flipV="false" rot="0">
            <a:off x="761695" y="1123798"/>
            <a:ext cx="10643617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Парадигмы по ключевым признакам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964" name="Picture 964"/>
          <p:cNvPicPr preferRelativeResize="true"/>
          <p:nvPr isPhoto="false"/>
        </p:nvPicPr>
        <p:blipFill>
          <a:blip r:embed="rId3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965" name="Shape 965"/>
          <p:cNvSpPr txBox="false"/>
          <p:nvPr isPhoto="false"/>
        </p:nvSpPr>
        <p:spPr>
          <a:xfrm flipH="false" flipV="false" rot="0">
            <a:off x="1143000" y="2952598"/>
            <a:ext cx="16002000" cy="590701"/>
          </a:xfrm>
          <a:prstGeom prst="rect">
            <a:avLst/>
          </a:prstGeom>
          <a:solidFill>
            <a:srgbClr val="0A1F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66" name="Shape 966"/>
          <p:cNvSpPr txBox="true"/>
          <p:nvPr isPhoto="false"/>
        </p:nvSpPr>
        <p:spPr>
          <a:xfrm flipH="false" flipV="false" rot="0">
            <a:off x="1143000" y="2952598"/>
            <a:ext cx="1714500" cy="5907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КРИТЕРИЙ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67" name="Shape 967"/>
          <p:cNvSpPr txBox="true"/>
          <p:nvPr isPhoto="false"/>
        </p:nvSpPr>
        <p:spPr>
          <a:xfrm flipH="false" flipV="false" rot="0">
            <a:off x="4293108" y="2952598"/>
            <a:ext cx="2460650" cy="5907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Императивная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68" name="Shape 968"/>
          <p:cNvSpPr txBox="true"/>
          <p:nvPr isPhoto="false"/>
        </p:nvSpPr>
        <p:spPr>
          <a:xfrm flipH="false" flipV="false" rot="0">
            <a:off x="8429854" y="2952598"/>
            <a:ext cx="1870861" cy="5907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ООП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69" name="Shape 969"/>
          <p:cNvSpPr txBox="true"/>
          <p:nvPr isPhoto="false"/>
        </p:nvSpPr>
        <p:spPr>
          <a:xfrm flipH="false" flipV="false" rot="0">
            <a:off x="11439144" y="2952598"/>
            <a:ext cx="2346349" cy="5907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Функциональная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70" name="Shape 970"/>
          <p:cNvSpPr txBox="true"/>
          <p:nvPr isPhoto="false"/>
        </p:nvSpPr>
        <p:spPr>
          <a:xfrm flipH="false" flipV="false" rot="0">
            <a:off x="15072055" y="2952598"/>
            <a:ext cx="2075688" cy="5907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Логическая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71" name="Shape 971"/>
          <p:cNvSpPr txBox="false"/>
          <p:nvPr isPhoto="false"/>
        </p:nvSpPr>
        <p:spPr>
          <a:xfrm flipH="false" flipV="false" rot="0">
            <a:off x="1143000" y="3543300"/>
            <a:ext cx="16002000" cy="733349"/>
          </a:xfrm>
          <a:prstGeom prst="rect">
            <a:avLst/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72" name="Shape 972"/>
          <p:cNvSpPr txBox="true"/>
          <p:nvPr isPhoto="false"/>
        </p:nvSpPr>
        <p:spPr>
          <a:xfrm flipH="false" flipV="false" rot="0">
            <a:off x="1143000" y="3543300"/>
            <a:ext cx="1714500" cy="7342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0A1F44"/>
                </a:solidFill>
                <a:latin typeface="Inter"/>
                <a:ea typeface="Inter"/>
                <a:cs typeface="Inter"/>
              </a:rPr>
              <a:t>Базовая абстракция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73" name="Shape 973"/>
          <p:cNvSpPr txBox="true"/>
          <p:nvPr isPhoto="false"/>
        </p:nvSpPr>
        <p:spPr>
          <a:xfrm flipH="false" flipV="false" rot="0">
            <a:off x="2857500" y="3543300"/>
            <a:ext cx="3896258" cy="7342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переменная,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оператор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74" name="Shape 974"/>
          <p:cNvSpPr txBox="true"/>
          <p:nvPr isPhoto="false"/>
        </p:nvSpPr>
        <p:spPr>
          <a:xfrm flipH="false" flipV="false" rot="0">
            <a:off x="6747358" y="3543300"/>
            <a:ext cx="3553357" cy="7342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класс,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объект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75" name="Shape 975"/>
          <p:cNvSpPr txBox="true"/>
          <p:nvPr isPhoto="false"/>
        </p:nvSpPr>
        <p:spPr>
          <a:xfrm flipH="false" flipV="false" rot="0">
            <a:off x="10298887" y="3543300"/>
            <a:ext cx="3486606" cy="7342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функция, выражение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76" name="Shape 976"/>
          <p:cNvSpPr txBox="true"/>
          <p:nvPr isPhoto="false"/>
        </p:nvSpPr>
        <p:spPr>
          <a:xfrm flipH="false" flipV="false" rot="0">
            <a:off x="13784580" y="3543300"/>
            <a:ext cx="3363163" cy="7342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факт,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предикат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77" name="Shape 977"/>
          <p:cNvSpPr txBox="false"/>
          <p:nvPr isPhoto="false"/>
        </p:nvSpPr>
        <p:spPr>
          <a:xfrm flipH="false" flipV="false" rot="0">
            <a:off x="1143000" y="4272077"/>
            <a:ext cx="1714500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978" name="Shape 978"/>
          <p:cNvSpPr txBox="true"/>
          <p:nvPr isPhoto="false"/>
        </p:nvSpPr>
        <p:spPr>
          <a:xfrm flipH="false" flipV="false" rot="0">
            <a:off x="1143000" y="4453128"/>
            <a:ext cx="1714500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l" indent="0" marL="0"/>
            <a:r>
              <a:rPr b="true" sz="1200">
                <a:solidFill>
                  <a:srgbClr val="0A1F44"/>
                </a:solidFill>
                <a:latin typeface="Inter"/>
                <a:ea typeface="Inter"/>
                <a:cs typeface="Inter"/>
              </a:rPr>
              <a:t>Модель вычисления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79" name="Shape 979"/>
          <p:cNvSpPr txBox="false"/>
          <p:nvPr isPhoto="false"/>
        </p:nvSpPr>
        <p:spPr>
          <a:xfrm flipH="false" flipV="false" rot="0">
            <a:off x="2857500" y="4272077"/>
            <a:ext cx="3895343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980" name="Shape 980"/>
          <p:cNvSpPr txBox="true"/>
          <p:nvPr isPhoto="false"/>
        </p:nvSpPr>
        <p:spPr>
          <a:xfrm flipH="false" flipV="false" rot="0">
            <a:off x="2857500" y="4453128"/>
            <a:ext cx="3896258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машина Тьюринга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81" name="Shape 981"/>
          <p:cNvSpPr txBox="false"/>
          <p:nvPr isPhoto="false"/>
        </p:nvSpPr>
        <p:spPr>
          <a:xfrm flipH="false" flipV="false" rot="0">
            <a:off x="6747358" y="4272077"/>
            <a:ext cx="3552444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982" name="Shape 982"/>
          <p:cNvSpPr txBox="true"/>
          <p:nvPr isPhoto="false"/>
        </p:nvSpPr>
        <p:spPr>
          <a:xfrm flipH="false" flipV="false" rot="0">
            <a:off x="6747358" y="4453128"/>
            <a:ext cx="3553357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МТ + сообщения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83" name="Shape 983"/>
          <p:cNvSpPr txBox="false"/>
          <p:nvPr isPhoto="false"/>
        </p:nvSpPr>
        <p:spPr>
          <a:xfrm flipH="false" flipV="false" rot="0">
            <a:off x="10298887" y="4272077"/>
            <a:ext cx="3486606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984" name="Shape 984"/>
          <p:cNvSpPr txBox="true"/>
          <p:nvPr isPhoto="false"/>
        </p:nvSpPr>
        <p:spPr>
          <a:xfrm flipH="false" flipV="false" rot="0">
            <a:off x="10298887" y="4453128"/>
            <a:ext cx="3486606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λ-исчисление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85" name="Shape 985"/>
          <p:cNvSpPr txBox="false"/>
          <p:nvPr isPhoto="false"/>
        </p:nvSpPr>
        <p:spPr>
          <a:xfrm flipH="false" flipV="false" rot="0">
            <a:off x="13784580" y="4272077"/>
            <a:ext cx="3362249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986" name="Shape 986"/>
          <p:cNvSpPr txBox="true"/>
          <p:nvPr isPhoto="false"/>
        </p:nvSpPr>
        <p:spPr>
          <a:xfrm flipH="false" flipV="false" rot="0">
            <a:off x="13784580" y="4453128"/>
            <a:ext cx="3363163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логика 1-го порядка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87" name="Shape 987"/>
          <p:cNvSpPr txBox="false"/>
          <p:nvPr isPhoto="false"/>
        </p:nvSpPr>
        <p:spPr>
          <a:xfrm flipH="false" flipV="false" rot="0">
            <a:off x="1143000" y="5005426"/>
            <a:ext cx="16002000" cy="733349"/>
          </a:xfrm>
          <a:prstGeom prst="rect">
            <a:avLst/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988" name="Shape 988"/>
          <p:cNvSpPr txBox="false"/>
          <p:nvPr isPhoto="false"/>
        </p:nvSpPr>
        <p:spPr>
          <a:xfrm flipH="false" flipV="false" rot="0">
            <a:off x="1143000" y="5005426"/>
            <a:ext cx="1714500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989" name="Shape 989"/>
          <p:cNvSpPr txBox="true"/>
          <p:nvPr isPhoto="false"/>
        </p:nvSpPr>
        <p:spPr>
          <a:xfrm flipH="false" flipV="false" rot="0">
            <a:off x="1143000" y="5186477"/>
            <a:ext cx="1714500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l" indent="0" marL="0"/>
            <a:r>
              <a:rPr b="true" sz="1200">
                <a:solidFill>
                  <a:srgbClr val="0A1F44"/>
                </a:solidFill>
                <a:latin typeface="Inter"/>
                <a:ea typeface="Inter"/>
                <a:cs typeface="Inter"/>
              </a:rPr>
              <a:t>Состояние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90" name="Shape 990"/>
          <p:cNvSpPr txBox="false"/>
          <p:nvPr isPhoto="false"/>
        </p:nvSpPr>
        <p:spPr>
          <a:xfrm flipH="false" flipV="false" rot="0">
            <a:off x="2857500" y="5005426"/>
            <a:ext cx="3895343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991" name="Shape 991"/>
          <p:cNvSpPr txBox="true"/>
          <p:nvPr isPhoto="false"/>
        </p:nvSpPr>
        <p:spPr>
          <a:xfrm flipH="false" flipV="false" rot="0">
            <a:off x="2857500" y="5186477"/>
            <a:ext cx="3896258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мутабельное,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глобальное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92" name="Shape 992"/>
          <p:cNvSpPr txBox="false"/>
          <p:nvPr isPhoto="false"/>
        </p:nvSpPr>
        <p:spPr>
          <a:xfrm flipH="false" flipV="false" rot="0">
            <a:off x="6747358" y="5005426"/>
            <a:ext cx="3552444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993" name="Shape 993"/>
          <p:cNvSpPr txBox="true"/>
          <p:nvPr isPhoto="false"/>
        </p:nvSpPr>
        <p:spPr>
          <a:xfrm flipH="false" flipV="false" rot="0">
            <a:off x="6747358" y="5186477"/>
            <a:ext cx="3553357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инкапсулировано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в объектах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94" name="Shape 994"/>
          <p:cNvSpPr txBox="false"/>
          <p:nvPr isPhoto="false"/>
        </p:nvSpPr>
        <p:spPr>
          <a:xfrm flipH="false" flipV="false" rot="0">
            <a:off x="10298887" y="5005426"/>
            <a:ext cx="3486606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995" name="Shape 995"/>
          <p:cNvSpPr txBox="true"/>
          <p:nvPr isPhoto="false"/>
        </p:nvSpPr>
        <p:spPr>
          <a:xfrm flipH="false" flipV="false" rot="0">
            <a:off x="10298887" y="5186477"/>
            <a:ext cx="3486606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иммутабельное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96" name="Shape 996"/>
          <p:cNvSpPr txBox="false"/>
          <p:nvPr isPhoto="false"/>
        </p:nvSpPr>
        <p:spPr>
          <a:xfrm flipH="false" flipV="false" rot="0">
            <a:off x="13784580" y="5005426"/>
            <a:ext cx="3362249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997" name="Shape 997"/>
          <p:cNvSpPr txBox="true"/>
          <p:nvPr isPhoto="false"/>
        </p:nvSpPr>
        <p:spPr>
          <a:xfrm flipH="false" flipV="false" rot="0">
            <a:off x="13784580" y="5186477"/>
            <a:ext cx="3363163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база фактов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98" name="Shape 998"/>
          <p:cNvSpPr txBox="false"/>
          <p:nvPr isPhoto="false"/>
        </p:nvSpPr>
        <p:spPr>
          <a:xfrm flipH="false" flipV="false" rot="0">
            <a:off x="1143000" y="5738774"/>
            <a:ext cx="1714500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999" name="Shape 999"/>
          <p:cNvSpPr txBox="true"/>
          <p:nvPr isPhoto="false"/>
        </p:nvSpPr>
        <p:spPr>
          <a:xfrm flipH="false" flipV="false" rot="0">
            <a:off x="1143000" y="5919826"/>
            <a:ext cx="1714500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l" indent="0" marL="0"/>
            <a:r>
              <a:rPr b="true" sz="1200">
                <a:solidFill>
                  <a:srgbClr val="0A1F44"/>
                </a:solidFill>
                <a:latin typeface="Inter"/>
                <a:ea typeface="Inter"/>
                <a:cs typeface="Inter"/>
              </a:rPr>
              <a:t>Управление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00" name="Shape 1000"/>
          <p:cNvSpPr txBox="false"/>
          <p:nvPr isPhoto="false"/>
        </p:nvSpPr>
        <p:spPr>
          <a:xfrm flipH="false" flipV="false" rot="0">
            <a:off x="2857500" y="5738774"/>
            <a:ext cx="3895343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1001" name="Shape 1001"/>
          <p:cNvSpPr txBox="true"/>
          <p:nvPr isPhoto="false"/>
        </p:nvSpPr>
        <p:spPr>
          <a:xfrm flipH="false" flipV="false" rot="0">
            <a:off x="2857500" y="5919826"/>
            <a:ext cx="3896258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явное: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if / for / while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02" name="Shape 1002"/>
          <p:cNvSpPr txBox="false"/>
          <p:nvPr isPhoto="false"/>
        </p:nvSpPr>
        <p:spPr>
          <a:xfrm flipH="false" flipV="false" rot="0">
            <a:off x="6747358" y="5738774"/>
            <a:ext cx="3552444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1003" name="Shape 1003"/>
          <p:cNvSpPr txBox="true"/>
          <p:nvPr isPhoto="false"/>
        </p:nvSpPr>
        <p:spPr>
          <a:xfrm flipH="false" flipV="false" rot="0">
            <a:off x="6747358" y="5919826"/>
            <a:ext cx="3553357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диспетчеризация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методов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04" name="Shape 1004"/>
          <p:cNvSpPr txBox="false"/>
          <p:nvPr isPhoto="false"/>
        </p:nvSpPr>
        <p:spPr>
          <a:xfrm flipH="false" flipV="false" rot="0">
            <a:off x="10298887" y="5738774"/>
            <a:ext cx="3486606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1005" name="Shape 1005"/>
          <p:cNvSpPr txBox="true"/>
          <p:nvPr isPhoto="false"/>
        </p:nvSpPr>
        <p:spPr>
          <a:xfrm flipH="false" flipV="false" rot="0">
            <a:off x="10298887" y="5919826"/>
            <a:ext cx="3486606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рекурсия,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HOF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06" name="Shape 1006"/>
          <p:cNvSpPr txBox="false"/>
          <p:nvPr isPhoto="false"/>
        </p:nvSpPr>
        <p:spPr>
          <a:xfrm flipH="false" flipV="false" rot="0">
            <a:off x="13784580" y="5738774"/>
            <a:ext cx="3362249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1007" name="Shape 1007"/>
          <p:cNvSpPr txBox="true"/>
          <p:nvPr isPhoto="false"/>
        </p:nvSpPr>
        <p:spPr>
          <a:xfrm flipH="false" flipV="false" rot="0">
            <a:off x="13784580" y="5919826"/>
            <a:ext cx="3363163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унификация,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backtracking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08" name="Shape 1008"/>
          <p:cNvSpPr txBox="false"/>
          <p:nvPr isPhoto="false"/>
        </p:nvSpPr>
        <p:spPr>
          <a:xfrm flipH="false" flipV="false" rot="0">
            <a:off x="1143000" y="6472123"/>
            <a:ext cx="16002000" cy="733348"/>
          </a:xfrm>
          <a:prstGeom prst="rect">
            <a:avLst/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09" name="Shape 1009"/>
          <p:cNvSpPr txBox="false"/>
          <p:nvPr isPhoto="false"/>
        </p:nvSpPr>
        <p:spPr>
          <a:xfrm flipH="false" flipV="false" rot="0">
            <a:off x="1143000" y="6472123"/>
            <a:ext cx="1714500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1010" name="Shape 1010"/>
          <p:cNvSpPr txBox="true"/>
          <p:nvPr isPhoto="false"/>
        </p:nvSpPr>
        <p:spPr>
          <a:xfrm flipH="false" flipV="false" rot="0">
            <a:off x="1143000" y="6653173"/>
            <a:ext cx="1714500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l" indent="0" marL="0"/>
            <a:r>
              <a:rPr b="true" sz="1200">
                <a:solidFill>
                  <a:srgbClr val="0A1F44"/>
                </a:solidFill>
                <a:latin typeface="Inter"/>
                <a:ea typeface="Inter"/>
                <a:cs typeface="Inter"/>
              </a:rPr>
              <a:t>Сильные стороны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11" name="Shape 1011"/>
          <p:cNvSpPr txBox="false"/>
          <p:nvPr isPhoto="false"/>
        </p:nvSpPr>
        <p:spPr>
          <a:xfrm flipH="false" flipV="false" rot="0">
            <a:off x="2857500" y="6472123"/>
            <a:ext cx="3895343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1012" name="Shape 1012"/>
          <p:cNvSpPr txBox="true"/>
          <p:nvPr isPhoto="false"/>
        </p:nvSpPr>
        <p:spPr>
          <a:xfrm flipH="false" flipV="false" rot="0">
            <a:off x="2857500" y="6653173"/>
            <a:ext cx="3896258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b="true" sz="1200">
                <a:solidFill>
                  <a:srgbClr val="1CA77F"/>
                </a:solidFill>
                <a:latin typeface="Inter"/>
                <a:ea typeface="Inter"/>
                <a:cs typeface="Inter"/>
              </a:rPr>
              <a:t>производительность,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b="true" sz="1200">
                <a:solidFill>
                  <a:srgbClr val="1CA77F"/>
                </a:solidFill>
                <a:latin typeface="Inter"/>
                <a:ea typeface="Inter"/>
                <a:cs typeface="Inter"/>
              </a:rPr>
              <a:t>контроль ресурсов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13" name="Shape 1013"/>
          <p:cNvSpPr txBox="false"/>
          <p:nvPr isPhoto="false"/>
        </p:nvSpPr>
        <p:spPr>
          <a:xfrm flipH="false" flipV="false" rot="0">
            <a:off x="6747358" y="6472123"/>
            <a:ext cx="3552444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1014" name="Shape 1014"/>
          <p:cNvSpPr txBox="true"/>
          <p:nvPr isPhoto="false"/>
        </p:nvSpPr>
        <p:spPr>
          <a:xfrm flipH="false" flipV="false" rot="0">
            <a:off x="6747358" y="6653173"/>
            <a:ext cx="3553357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b="true" sz="1200">
                <a:solidFill>
                  <a:srgbClr val="1CA77F"/>
                </a:solidFill>
                <a:latin typeface="Inter"/>
                <a:ea typeface="Inter"/>
                <a:cs typeface="Inter"/>
              </a:rPr>
              <a:t>моделирование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b="true" sz="1200">
                <a:solidFill>
                  <a:srgbClr val="1CA77F"/>
                </a:solidFill>
                <a:latin typeface="Inter"/>
                <a:ea typeface="Inter"/>
                <a:cs typeface="Inter"/>
              </a:rPr>
              <a:t>предметной области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15" name="Shape 1015"/>
          <p:cNvSpPr txBox="false"/>
          <p:nvPr isPhoto="false"/>
        </p:nvSpPr>
        <p:spPr>
          <a:xfrm flipH="false" flipV="false" rot="0">
            <a:off x="10298887" y="6472123"/>
            <a:ext cx="3486606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1016" name="Shape 1016"/>
          <p:cNvSpPr txBox="true"/>
          <p:nvPr isPhoto="false"/>
        </p:nvSpPr>
        <p:spPr>
          <a:xfrm flipH="false" flipV="false" rot="0">
            <a:off x="10298887" y="6653173"/>
            <a:ext cx="3486606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b="true" sz="1200">
                <a:solidFill>
                  <a:srgbClr val="1CA77F"/>
                </a:solidFill>
                <a:latin typeface="Inter"/>
                <a:ea typeface="Inter"/>
                <a:cs typeface="Inter"/>
              </a:rPr>
              <a:t>параллелизм,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b="true" sz="1200">
                <a:solidFill>
                  <a:srgbClr val="1CA77F"/>
                </a:solidFill>
                <a:latin typeface="Inter"/>
                <a:ea typeface="Inter"/>
                <a:cs typeface="Inter"/>
              </a:rPr>
              <a:t>верификация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17" name="Shape 1017"/>
          <p:cNvSpPr txBox="false"/>
          <p:nvPr isPhoto="false"/>
        </p:nvSpPr>
        <p:spPr>
          <a:xfrm flipH="false" flipV="false" rot="0">
            <a:off x="13784580" y="6472123"/>
            <a:ext cx="3362249" cy="9144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1018" name="Shape 1018"/>
          <p:cNvSpPr txBox="true"/>
          <p:nvPr isPhoto="false"/>
        </p:nvSpPr>
        <p:spPr>
          <a:xfrm flipH="false" flipV="false" rot="0">
            <a:off x="13784580" y="6653173"/>
            <a:ext cx="3363163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b="true" sz="1200">
                <a:solidFill>
                  <a:srgbClr val="1CA77F"/>
                </a:solidFill>
                <a:latin typeface="Inter"/>
                <a:ea typeface="Inter"/>
                <a:cs typeface="Inter"/>
              </a:rPr>
              <a:t>экспертные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b="true" sz="1200">
                <a:solidFill>
                  <a:srgbClr val="1CA77F"/>
                </a:solidFill>
                <a:latin typeface="Inter"/>
                <a:ea typeface="Inter"/>
                <a:cs typeface="Inter"/>
              </a:rPr>
              <a:t>системы, AI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19" name="Shape 1019"/>
          <p:cNvSpPr txBox="false"/>
          <p:nvPr isPhoto="false"/>
        </p:nvSpPr>
        <p:spPr>
          <a:xfrm flipH="false" flipV="false" rot="0">
            <a:off x="1143000" y="7205472"/>
            <a:ext cx="1714500" cy="9143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1020" name="Shape 1020"/>
          <p:cNvSpPr txBox="true"/>
          <p:nvPr isPhoto="false"/>
        </p:nvSpPr>
        <p:spPr>
          <a:xfrm flipH="false" flipV="false" rot="0">
            <a:off x="1143000" y="7386523"/>
            <a:ext cx="1714500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l" indent="0" marL="0"/>
            <a:r>
              <a:rPr b="true" sz="1200">
                <a:solidFill>
                  <a:srgbClr val="0A1F44"/>
                </a:solidFill>
                <a:latin typeface="Inter"/>
                <a:ea typeface="Inter"/>
                <a:cs typeface="Inter"/>
              </a:rPr>
              <a:t>Типичные задачи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21" name="Shape 1021"/>
          <p:cNvSpPr txBox="false"/>
          <p:nvPr isPhoto="false"/>
        </p:nvSpPr>
        <p:spPr>
          <a:xfrm flipH="false" flipV="false" rot="0">
            <a:off x="2857500" y="7205472"/>
            <a:ext cx="3895343" cy="9143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1022" name="Shape 1022"/>
          <p:cNvSpPr txBox="true"/>
          <p:nvPr isPhoto="false"/>
        </p:nvSpPr>
        <p:spPr>
          <a:xfrm flipH="false" flipV="false" rot="0">
            <a:off x="2857500" y="7386523"/>
            <a:ext cx="3896258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драйверы, ОС,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встраиваемые системы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23" name="Shape 1023"/>
          <p:cNvSpPr txBox="false"/>
          <p:nvPr isPhoto="false"/>
        </p:nvSpPr>
        <p:spPr>
          <a:xfrm flipH="false" flipV="false" rot="0">
            <a:off x="6747358" y="7205472"/>
            <a:ext cx="3552444" cy="9143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1024" name="Shape 1024"/>
          <p:cNvSpPr txBox="true"/>
          <p:nvPr isPhoto="false"/>
        </p:nvSpPr>
        <p:spPr>
          <a:xfrm flipH="false" flipV="false" rot="0">
            <a:off x="6747358" y="7386523"/>
            <a:ext cx="3553357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бизнес-приложения,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GUI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25" name="Shape 1025"/>
          <p:cNvSpPr txBox="false"/>
          <p:nvPr isPhoto="false"/>
        </p:nvSpPr>
        <p:spPr>
          <a:xfrm flipH="false" flipV="false" rot="0">
            <a:off x="10298887" y="7205472"/>
            <a:ext cx="3486606" cy="9143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1026" name="Shape 1026"/>
          <p:cNvSpPr txBox="true"/>
          <p:nvPr isPhoto="false"/>
        </p:nvSpPr>
        <p:spPr>
          <a:xfrm flipH="false" flipV="false" rot="0">
            <a:off x="10298887" y="7386523"/>
            <a:ext cx="3486606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научные расчёты,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финансы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27" name="Shape 1027"/>
          <p:cNvSpPr txBox="false"/>
          <p:nvPr isPhoto="false"/>
        </p:nvSpPr>
        <p:spPr>
          <a:xfrm flipH="false" flipV="false" rot="0">
            <a:off x="13784580" y="7205472"/>
            <a:ext cx="3362249" cy="9143"/>
          </a:xfrm>
          <a:prstGeom prst="rect">
            <a:avLst/>
          </a:prstGeom>
          <a:solidFill>
            <a:srgbClr val="E5EBF3"/>
          </a:solidFill>
          <a:ln w="12700">
            <a:solidFill>
              <a:srgbClr val="E5EBF3">
                <a:alpha val="0"/>
              </a:srgbClr>
            </a:solidFill>
            <a:prstDash val="solid"/>
          </a:ln>
        </p:spPr>
      </p:sp>
      <p:sp>
        <p:nvSpPr>
          <p:cNvPr hidden="false" id="1028" name="Shape 1028"/>
          <p:cNvSpPr txBox="true"/>
          <p:nvPr isPhoto="false"/>
        </p:nvSpPr>
        <p:spPr>
          <a:xfrm flipH="false" flipV="false" rot="0">
            <a:off x="13784580" y="7386523"/>
            <a:ext cx="3363163" cy="5532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177800" rIns="177800" tIns="0" wrap="square"/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базы знаний,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NLP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030" name="Picture 1030"/>
          <p:cNvPicPr preferRelativeResize="true"/>
          <p:nvPr isPhoto="false"/>
        </p:nvPicPr>
        <p:blipFill>
          <a:blip r:embed="rId4"/>
          <a:srcRect b="0" l="-27" r="-27" t="0"/>
          <a:stretch/>
        </p:blipFill>
        <p:spPr>
          <a:xfrm flipH="false" flipV="false" rot="0">
            <a:off x="1143000" y="8162849"/>
            <a:ext cx="16002000" cy="694943"/>
          </a:xfrm>
          <a:prstGeom prst="rect">
            <a:avLst/>
          </a:prstGeom>
        </p:spPr>
      </p:pic>
      <p:sp>
        <p:nvSpPr>
          <p:cNvPr hidden="false" id="1031" name="Shape 1031"/>
          <p:cNvSpPr txBox="true"/>
          <p:nvPr isPhoto="false"/>
        </p:nvSpPr>
        <p:spPr>
          <a:xfrm flipH="false" flipV="false" rot="0">
            <a:off x="1352398" y="8334756"/>
            <a:ext cx="305409" cy="3529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2400">
                <a:solidFill>
                  <a:srgbClr val="F0B429"/>
                </a:solidFill>
                <a:latin typeface="Cambria Math"/>
                <a:ea typeface="Cambria Math"/>
                <a:cs typeface="Cambria Math"/>
              </a:rPr>
              <a:t>⚖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32" name="Shape 1032"/>
          <p:cNvSpPr txBox="true"/>
          <p:nvPr isPhoto="false"/>
        </p:nvSpPr>
        <p:spPr>
          <a:xfrm flipH="false" flipV="false" rot="0">
            <a:off x="1827885" y="8388706"/>
            <a:ext cx="14526158" cy="2478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Современные языки мультипарадигмальны: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Python (ООП + ФП + императив), Scala (ООП + ФП), Rust (императив + ФП). Выбор стиля — инженерное решение под задачу.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33" name="Shape 1033"/>
          <p:cNvSpPr txBox="false"/>
          <p:nvPr isPhoto="false"/>
        </p:nvSpPr>
        <p:spPr>
          <a:xfrm flipH="false" flipV="false" rot="0">
            <a:off x="4122115" y="3209544"/>
            <a:ext cx="95098" cy="95098"/>
          </a:xfrm>
          <a:prstGeom prst="ellipse">
            <a:avLst/>
          </a:prstGeom>
          <a:solidFill>
            <a:srgbClr val="2E6FD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34" name="Shape 1034"/>
          <p:cNvSpPr txBox="false"/>
          <p:nvPr isPhoto="false"/>
        </p:nvSpPr>
        <p:spPr>
          <a:xfrm flipH="false" flipV="false" rot="0">
            <a:off x="8258861" y="3209544"/>
            <a:ext cx="95098" cy="95098"/>
          </a:xfrm>
          <a:prstGeom prst="ellipse">
            <a:avLst/>
          </a:prstGeom>
          <a:solidFill>
            <a:srgbClr val="4A9E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35" name="Shape 1035"/>
          <p:cNvSpPr txBox="false"/>
          <p:nvPr isPhoto="false"/>
        </p:nvSpPr>
        <p:spPr>
          <a:xfrm flipH="false" flipV="false" rot="0">
            <a:off x="11267237" y="3209544"/>
            <a:ext cx="95098" cy="95098"/>
          </a:xfrm>
          <a:prstGeom prst="ellipse">
            <a:avLst/>
          </a:prstGeom>
          <a:solidFill>
            <a:srgbClr val="00B8D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36" name="Shape 1036"/>
          <p:cNvSpPr txBox="false"/>
          <p:nvPr isPhoto="false"/>
        </p:nvSpPr>
        <p:spPr>
          <a:xfrm flipH="false" flipV="false" rot="0">
            <a:off x="14900148" y="3209544"/>
            <a:ext cx="95098" cy="95098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37" name="Shape 1037"/>
          <p:cNvSpPr txBox="false"/>
          <p:nvPr isPhoto="false"/>
        </p:nvSpPr>
        <p:spPr>
          <a:xfrm flipH="false" flipV="false" rot="0">
            <a:off x="16630193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039" name="Picture 1039"/>
          <p:cNvPicPr preferRelativeResize="true"/>
          <p:nvPr isPhoto="false"/>
        </p:nvPicPr>
        <p:blipFill>
          <a:blip r:embed="rId5"/>
          <a:srcRect b="0" l="-357" r="-357" t="0"/>
          <a:stretch/>
        </p:blipFill>
        <p:spPr>
          <a:xfrm flipH="false" flipV="false" rot="0">
            <a:off x="16439998" y="838505"/>
            <a:ext cx="1095451" cy="400506"/>
          </a:xfrm>
          <a:prstGeom prst="rect">
            <a:avLst/>
          </a:prstGeom>
        </p:spPr>
      </p:pic>
      <p:sp>
        <p:nvSpPr>
          <p:cNvPr hidden="false" id="1040" name="Shape 1040"/>
          <p:cNvSpPr txBox="false"/>
          <p:nvPr isPhoto="false"/>
        </p:nvSpPr>
        <p:spPr>
          <a:xfrm flipH="false" flipV="false" rot="0">
            <a:off x="16802100" y="838505"/>
            <a:ext cx="733349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4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1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41" name="GroupShape 104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42" name="Shape 1042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43" name="Shape 1043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045" name="Picture 1045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046" name="Shape 1046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1047" name="Shape 1047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1048" name="Shape 1048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49" name="Shape 1049"/>
          <p:cNvSpPr txBox="true"/>
          <p:nvPr isPhoto="false"/>
        </p:nvSpPr>
        <p:spPr>
          <a:xfrm flipH="false" flipV="false" rot="0">
            <a:off x="2667305" y="9982505"/>
            <a:ext cx="3019349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III · Формализмы вычислений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50" name="Shape 1050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21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052" name="Picture 1052"/>
          <p:cNvPicPr preferRelativeResize="true"/>
          <p:nvPr isPhoto="false"/>
        </p:nvPicPr>
        <p:blipFill>
          <a:blip r:embed="rId2"/>
          <a:srcRect b="-3" l="0" r="0" t="-3"/>
          <a:stretch/>
        </p:blipFill>
        <p:spPr>
          <a:xfrm flipH="false" flipV="false" rot="0">
            <a:off x="761695" y="2714854"/>
            <a:ext cx="16763695" cy="6667804"/>
          </a:xfrm>
          <a:prstGeom prst="rect">
            <a:avLst/>
          </a:prstGeom>
        </p:spPr>
      </p:pic>
      <p:pic>
        <p:nvPicPr>
          <p:cNvPr hidden="false" id="1054" name="Picture 1054"/>
          <p:cNvPicPr preferRelativeResize="true"/>
          <p:nvPr isPhoto="false"/>
        </p:nvPicPr>
        <p:blipFill>
          <a:blip r:embed="rId3"/>
          <a:srcRect b="0" l="0" r="0" t="0"/>
          <a:stretch/>
        </p:blipFill>
        <p:spPr>
          <a:xfrm flipH="false" flipV="false" rot="0">
            <a:off x="6858000" y="3952951"/>
            <a:ext cx="4572000" cy="4572000"/>
          </a:xfrm>
          <a:prstGeom prst="rect">
            <a:avLst/>
          </a:prstGeom>
        </p:spPr>
      </p:pic>
      <p:pic>
        <p:nvPicPr>
          <p:cNvPr hidden="false" id="1056" name="Picture 1056"/>
          <p:cNvPicPr preferRelativeResize="true"/>
          <p:nvPr isPhoto="false"/>
        </p:nvPicPr>
        <p:blipFill>
          <a:blip r:embed="rId4"/>
          <a:srcRect b="-1" l="0" r="0" t="-1"/>
          <a:stretch/>
        </p:blipFill>
        <p:spPr>
          <a:xfrm flipH="false" flipV="false" rot="0">
            <a:off x="761695" y="2857500"/>
            <a:ext cx="5524805" cy="2190902"/>
          </a:xfrm>
          <a:prstGeom prst="rect">
            <a:avLst/>
          </a:prstGeom>
        </p:spPr>
      </p:pic>
      <p:pic>
        <p:nvPicPr>
          <p:cNvPr hidden="false" id="1058" name="Picture 1058"/>
          <p:cNvPicPr preferRelativeResize="true"/>
          <p:nvPr isPhoto="false"/>
        </p:nvPicPr>
        <p:blipFill>
          <a:blip r:embed="rId5"/>
          <a:srcRect b="-1" l="0" r="0" t="-1"/>
          <a:stretch/>
        </p:blipFill>
        <p:spPr>
          <a:xfrm flipH="false" flipV="false" rot="0">
            <a:off x="761695" y="5810098"/>
            <a:ext cx="5524805" cy="2190902"/>
          </a:xfrm>
          <a:prstGeom prst="rect">
            <a:avLst/>
          </a:prstGeom>
        </p:spPr>
      </p:pic>
      <p:pic>
        <p:nvPicPr>
          <p:cNvPr hidden="false" id="1060" name="Picture 1060"/>
          <p:cNvPicPr preferRelativeResize="true"/>
          <p:nvPr isPhoto="false"/>
        </p:nvPicPr>
        <p:blipFill>
          <a:blip r:embed="rId6"/>
          <a:srcRect b="-1" l="0" r="0" t="-1"/>
          <a:stretch/>
        </p:blipFill>
        <p:spPr>
          <a:xfrm flipH="false" flipV="false" rot="0">
            <a:off x="12001500" y="2857500"/>
            <a:ext cx="5524805" cy="2190902"/>
          </a:xfrm>
          <a:prstGeom prst="rect">
            <a:avLst/>
          </a:prstGeom>
        </p:spPr>
      </p:pic>
      <p:pic>
        <p:nvPicPr>
          <p:cNvPr hidden="false" id="1062" name="Picture 1062"/>
          <p:cNvPicPr preferRelativeResize="true"/>
          <p:nvPr isPhoto="false"/>
        </p:nvPicPr>
        <p:blipFill>
          <a:blip r:embed="rId7"/>
          <a:srcRect b="-1" l="0" r="0" t="-1"/>
          <a:stretch/>
        </p:blipFill>
        <p:spPr>
          <a:xfrm flipH="false" flipV="false" rot="0">
            <a:off x="12001500" y="5810098"/>
            <a:ext cx="5524805" cy="2190902"/>
          </a:xfrm>
          <a:prstGeom prst="rect">
            <a:avLst/>
          </a:prstGeom>
        </p:spPr>
      </p:pic>
      <p:pic>
        <p:nvPicPr>
          <p:cNvPr hidden="false" id="1064" name="Picture 1064"/>
          <p:cNvPicPr preferRelativeResize="true"/>
          <p:nvPr isPhoto="false"/>
        </p:nvPicPr>
        <p:blipFill>
          <a:blip r:embed="rId8"/>
          <a:srcRect b="-17" l="0" r="0" t="-17"/>
          <a:stretch/>
        </p:blipFill>
        <p:spPr>
          <a:xfrm flipH="false" flipV="false" rot="0">
            <a:off x="761695" y="8382304"/>
            <a:ext cx="16763695" cy="952804"/>
          </a:xfrm>
          <a:prstGeom prst="rect">
            <a:avLst/>
          </a:prstGeom>
        </p:spPr>
      </p:pic>
      <p:sp>
        <p:nvSpPr>
          <p:cNvPr hidden="false" id="1065" name="Shape 1065"/>
          <p:cNvSpPr txBox="true"/>
          <p:nvPr isPhoto="false"/>
        </p:nvSpPr>
        <p:spPr>
          <a:xfrm flipH="false" flipV="false" rot="0">
            <a:off x="761695" y="761695"/>
            <a:ext cx="12078311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3.2 · Эквивалентные модели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66" name="Shape 1066"/>
          <p:cNvSpPr txBox="true"/>
          <p:nvPr isPhoto="false"/>
        </p:nvSpPr>
        <p:spPr>
          <a:xfrm flipH="false" flipV="false" rot="0">
            <a:off x="761695" y="1123798"/>
            <a:ext cx="13001854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Четыре способа определить «вычислимое»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068" name="Picture 1068"/>
          <p:cNvPicPr preferRelativeResize="true"/>
          <p:nvPr isPhoto="false"/>
        </p:nvPicPr>
        <p:blipFill>
          <a:blip r:embed="rId9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1069" name="Shape 1069"/>
          <p:cNvSpPr txBox="false"/>
          <p:nvPr isPhoto="false"/>
        </p:nvSpPr>
        <p:spPr>
          <a:xfrm flipH="false" flipV="false" rot="0">
            <a:off x="1047902" y="3095244"/>
            <a:ext cx="476402" cy="476401"/>
          </a:xfrm>
          <a:prstGeom prst="roundRect">
            <a:avLst>
              <a:gd fmla="val 76775" name="adj"/>
            </a:avLst>
          </a:prstGeom>
          <a:solidFill>
            <a:srgbClr val="2E6FD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70" name="Shape 1070"/>
          <p:cNvSpPr txBox="true"/>
          <p:nvPr isPhoto="false"/>
        </p:nvSpPr>
        <p:spPr>
          <a:xfrm flipH="false" flipV="false" rot="0">
            <a:off x="1047902" y="3095244"/>
            <a:ext cx="476402" cy="47640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①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71" name="Shape 1071"/>
          <p:cNvSpPr txBox="true"/>
          <p:nvPr isPhoto="false"/>
        </p:nvSpPr>
        <p:spPr>
          <a:xfrm flipH="false" flipV="false" rot="0">
            <a:off x="1657807" y="3100730"/>
            <a:ext cx="2095805" cy="1527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90" sz="9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1936 · A.M. TURING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72" name="Shape 1072"/>
          <p:cNvSpPr txBox="true"/>
          <p:nvPr isPhoto="false"/>
        </p:nvSpPr>
        <p:spPr>
          <a:xfrm flipH="false" flipV="false" rot="0">
            <a:off x="1657807" y="3252520"/>
            <a:ext cx="2210105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Машина Тьюринга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73" name="Shape 1073"/>
          <p:cNvSpPr txBox="true"/>
          <p:nvPr isPhoto="false"/>
        </p:nvSpPr>
        <p:spPr>
          <a:xfrm flipH="false" flipV="false" rot="0">
            <a:off x="1047902" y="3705149"/>
            <a:ext cx="4953305" cy="4764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Бесконечная лента + конечный автомат с правилами перехода: </a:t>
            </a:r>
            <a:r>
              <a:rPr sz="1200">
                <a:solidFill>
                  <a:srgbClr val="2E6FD9"/>
                </a:solidFill>
                <a:latin typeface="JetBrains Mono"/>
                <a:ea typeface="JetBrains Mono"/>
                <a:cs typeface="JetBrains Mono"/>
              </a:rPr>
              <a:t>δ : Q × Γ → Q × Γ × {L, R}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74" name="Shape 1074"/>
          <p:cNvSpPr txBox="false"/>
          <p:nvPr isPhoto="false"/>
        </p:nvSpPr>
        <p:spPr>
          <a:xfrm flipH="false" flipV="false" rot="0">
            <a:off x="1047902" y="6048756"/>
            <a:ext cx="476402" cy="476402"/>
          </a:xfrm>
          <a:prstGeom prst="roundRect">
            <a:avLst>
              <a:gd fmla="val 76775" name="adj"/>
            </a:avLst>
          </a:prstGeom>
          <a:solidFill>
            <a:srgbClr val="00B8D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75" name="Shape 1075"/>
          <p:cNvSpPr txBox="true"/>
          <p:nvPr isPhoto="false"/>
        </p:nvSpPr>
        <p:spPr>
          <a:xfrm flipH="false" flipV="false" rot="0">
            <a:off x="1047902" y="6048756"/>
            <a:ext cx="476402" cy="4764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②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76" name="Shape 1076"/>
          <p:cNvSpPr txBox="true"/>
          <p:nvPr isPhoto="false"/>
        </p:nvSpPr>
        <p:spPr>
          <a:xfrm flipH="false" flipV="false" rot="0">
            <a:off x="1657807" y="6053328"/>
            <a:ext cx="2762402" cy="1527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90" sz="9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1947 · А.А. МАРКОВ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77" name="Shape 1077"/>
          <p:cNvSpPr txBox="true"/>
          <p:nvPr isPhoto="false"/>
        </p:nvSpPr>
        <p:spPr>
          <a:xfrm flipH="false" flipV="false" rot="0">
            <a:off x="1657807" y="6205118"/>
            <a:ext cx="2945281" cy="3145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Нормальные алгоритмы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78" name="Shape 1078"/>
          <p:cNvSpPr txBox="true"/>
          <p:nvPr isPhoto="false"/>
        </p:nvSpPr>
        <p:spPr>
          <a:xfrm flipH="false" flipV="false" rot="0">
            <a:off x="1047902" y="6657746"/>
            <a:ext cx="4953305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Упорядоченный список подстановок над словами: </a:t>
            </a:r>
            <a:r>
              <a:rPr sz="1200">
                <a:solidFill>
                  <a:srgbClr val="00B8D9"/>
                </a:solidFill>
                <a:latin typeface="JetBrains Mono"/>
                <a:ea typeface="JetBrains Mono"/>
                <a:cs typeface="JetBrains Mono"/>
              </a:rPr>
              <a:t>X</a:t>
            </a:r>
            <a:r>
              <a:rPr sz="900">
                <a:solidFill>
                  <a:srgbClr val="00B8D9"/>
                </a:solidFill>
                <a:latin typeface="JetBrains Mono"/>
                <a:ea typeface="JetBrains Mono"/>
                <a:cs typeface="JetBrains Mono"/>
              </a:rPr>
              <a:t>i</a:t>
            </a:r>
            <a:r>
              <a:rPr sz="1200">
                <a:solidFill>
                  <a:srgbClr val="00B8D9"/>
                </a:solidFill>
                <a:latin typeface="JetBrains Mono"/>
                <a:ea typeface="JetBrains Mono"/>
                <a:cs typeface="JetBrains Mono"/>
              </a:rPr>
              <a:t> → Y</a:t>
            </a:r>
            <a:r>
              <a:rPr sz="900">
                <a:solidFill>
                  <a:srgbClr val="00B8D9"/>
                </a:solidFill>
                <a:latin typeface="JetBrains Mono"/>
                <a:ea typeface="JetBrains Mono"/>
                <a:cs typeface="JetBrains Mono"/>
              </a:rPr>
              <a:t>i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, применяемых слева до неприменимости.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79" name="Shape 1079"/>
          <p:cNvSpPr txBox="false"/>
          <p:nvPr isPhoto="false"/>
        </p:nvSpPr>
        <p:spPr>
          <a:xfrm flipH="false" flipV="false" rot="0">
            <a:off x="12287707" y="3095244"/>
            <a:ext cx="476401" cy="476401"/>
          </a:xfrm>
          <a:prstGeom prst="roundRect">
            <a:avLst>
              <a:gd fmla="val 76775" name="adj"/>
            </a:avLst>
          </a:prstGeom>
          <a:solidFill>
            <a:srgbClr val="4A9E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80" name="Shape 1080"/>
          <p:cNvSpPr txBox="true"/>
          <p:nvPr isPhoto="false"/>
        </p:nvSpPr>
        <p:spPr>
          <a:xfrm flipH="false" flipV="false" rot="0">
            <a:off x="12287707" y="3095244"/>
            <a:ext cx="476401" cy="47640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③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1" name="Shape 1081"/>
          <p:cNvSpPr txBox="true"/>
          <p:nvPr isPhoto="false"/>
        </p:nvSpPr>
        <p:spPr>
          <a:xfrm flipH="false" flipV="false" rot="0">
            <a:off x="12896698" y="3100730"/>
            <a:ext cx="1600200" cy="1527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90" sz="9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1936 · A. CHURCH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2" name="Shape 1082"/>
          <p:cNvSpPr txBox="true"/>
          <p:nvPr isPhoto="false"/>
        </p:nvSpPr>
        <p:spPr>
          <a:xfrm flipH="false" flipV="false" rot="0">
            <a:off x="12896698" y="3252520"/>
            <a:ext cx="1764791" cy="3145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λ-исчисление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3" name="Shape 1083"/>
          <p:cNvSpPr txBox="true"/>
          <p:nvPr isPhoto="false"/>
        </p:nvSpPr>
        <p:spPr>
          <a:xfrm flipH="false" flipV="false" rot="0">
            <a:off x="12287707" y="3705149"/>
            <a:ext cx="4953305" cy="4672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Анонимные функции и аппликация: </a:t>
            </a:r>
            <a:r>
              <a:rPr i="true" sz="1200">
                <a:solidFill>
                  <a:srgbClr val="1E2A3D"/>
                </a:solidFill>
                <a:latin typeface="Cambria Math"/>
                <a:ea typeface="Cambria Math"/>
                <a:cs typeface="Cambria Math"/>
              </a:rPr>
              <a:t>(λx.M) N → M[x := N]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. Основа функциональных языков.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4" name="Shape 1084"/>
          <p:cNvSpPr txBox="false"/>
          <p:nvPr isPhoto="false"/>
        </p:nvSpPr>
        <p:spPr>
          <a:xfrm flipH="false" flipV="false" rot="0">
            <a:off x="12287707" y="6048756"/>
            <a:ext cx="476401" cy="476402"/>
          </a:xfrm>
          <a:prstGeom prst="roundRect">
            <a:avLst>
              <a:gd fmla="val 76775" name="adj"/>
            </a:avLst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085" name="Shape 1085"/>
          <p:cNvSpPr txBox="true"/>
          <p:nvPr isPhoto="false"/>
        </p:nvSpPr>
        <p:spPr>
          <a:xfrm flipH="false" flipV="false" rot="0">
            <a:off x="12287707" y="6048756"/>
            <a:ext cx="476401" cy="47640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6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④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6" name="Shape 1086"/>
          <p:cNvSpPr txBox="true"/>
          <p:nvPr isPhoto="false"/>
        </p:nvSpPr>
        <p:spPr>
          <a:xfrm flipH="false" flipV="false" rot="0">
            <a:off x="12896698" y="6053328"/>
            <a:ext cx="2563062" cy="1527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90" sz="9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1934 · K. GÖDEL / S. KLEENE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7" name="Shape 1087"/>
          <p:cNvSpPr txBox="true"/>
          <p:nvPr isPhoto="false"/>
        </p:nvSpPr>
        <p:spPr>
          <a:xfrm flipH="false" flipV="false" rot="0">
            <a:off x="12896698" y="6205118"/>
            <a:ext cx="2796235" cy="3145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Рекурсивные функции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8" name="Shape 1088"/>
          <p:cNvSpPr txBox="true"/>
          <p:nvPr isPhoto="false"/>
        </p:nvSpPr>
        <p:spPr>
          <a:xfrm flipH="false" flipV="false" rot="0">
            <a:off x="12287707" y="6657746"/>
            <a:ext cx="4953305" cy="4672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Класс </a:t>
            </a:r>
            <a:r>
              <a:rPr i="true" sz="1200">
                <a:solidFill>
                  <a:srgbClr val="1E2A3D"/>
                </a:solidFill>
                <a:latin typeface="Cambria Math"/>
                <a:ea typeface="Cambria Math"/>
                <a:cs typeface="Cambria Math"/>
              </a:rPr>
              <a:t>ℛ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: базовые (0, S, π) + замыкание по композиции, примитивной рекурсии и μ-оператору.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9" name="Shape 1089"/>
          <p:cNvSpPr txBox="true"/>
          <p:nvPr isPhoto="false"/>
        </p:nvSpPr>
        <p:spPr>
          <a:xfrm flipH="false" flipV="false" rot="0">
            <a:off x="1143000" y="8620049"/>
            <a:ext cx="16002000" cy="2862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1500">
                <a:solidFill>
                  <a:srgbClr val="F0B429"/>
                </a:solidFill>
                <a:latin typeface="Inter"/>
                <a:ea typeface="Inter"/>
                <a:cs typeface="Inter"/>
              </a:rPr>
              <a:t>Доказано:</a:t>
            </a:r>
            <a:r>
              <a:rPr sz="15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любая функция, вычислимая одной моделью, вычислима и тремя остальными. Существуют взаимные симуляции. 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0" name="Shape 1090"/>
          <p:cNvSpPr txBox="false"/>
          <p:nvPr isPhoto="false"/>
        </p:nvSpPr>
        <p:spPr>
          <a:xfrm flipH="false" flipV="false" rot="0">
            <a:off x="16633850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092" name="Picture 1092"/>
          <p:cNvPicPr preferRelativeResize="true"/>
          <p:nvPr isPhoto="false"/>
        </p:nvPicPr>
        <p:blipFill>
          <a:blip r:embed="rId10"/>
          <a:srcRect b="0" l="-101" r="-101" t="0"/>
          <a:stretch/>
        </p:blipFill>
        <p:spPr>
          <a:xfrm flipH="false" flipV="false" rot="0">
            <a:off x="16442741" y="838505"/>
            <a:ext cx="1086307" cy="400506"/>
          </a:xfrm>
          <a:prstGeom prst="rect">
            <a:avLst/>
          </a:prstGeom>
        </p:spPr>
      </p:pic>
      <p:sp>
        <p:nvSpPr>
          <p:cNvPr hidden="false" id="1093" name="Shape 1093"/>
          <p:cNvSpPr txBox="false"/>
          <p:nvPr isPhoto="false"/>
        </p:nvSpPr>
        <p:spPr>
          <a:xfrm flipH="false" flipV="false" rot="0">
            <a:off x="16804844" y="838505"/>
            <a:ext cx="724205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5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4" name="Shape 1094"/>
          <p:cNvSpPr txBox="true"/>
          <p:nvPr isPhoto="false"/>
        </p:nvSpPr>
        <p:spPr>
          <a:xfrm flipH="false" flipV="false" rot="0">
            <a:off x="7239304" y="4762195"/>
            <a:ext cx="3810304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pc="168" sz="10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КЛАСС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5" name="Shape 1095"/>
          <p:cNvSpPr txBox="true"/>
          <p:nvPr isPhoto="false"/>
        </p:nvSpPr>
        <p:spPr>
          <a:xfrm flipH="false" flipV="false" rot="0">
            <a:off x="7239304" y="5076749"/>
            <a:ext cx="3810304" cy="9628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36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ВЫЧИСЛИМЫЕ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b="true" sz="36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ФУНКЦИИ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6" name="Shape 1096"/>
          <p:cNvSpPr txBox="true"/>
          <p:nvPr isPhoto="false"/>
        </p:nvSpPr>
        <p:spPr>
          <a:xfrm flipH="false" flipV="false" rot="0">
            <a:off x="7239304" y="6207862"/>
            <a:ext cx="3810304" cy="2862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1600">
                <a:solidFill>
                  <a:srgbClr val="F0B429"/>
                </a:solidFill>
                <a:latin typeface="Cambria Math"/>
                <a:ea typeface="Cambria Math"/>
                <a:cs typeface="Cambria Math"/>
              </a:rPr>
              <a:t>ℛ = MT = λ = НАМ</a:t>
            </a:r>
            <a:endParaRPr sz="1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7" name="Shape 1097"/>
          <p:cNvSpPr txBox="true"/>
          <p:nvPr isPhoto="false"/>
        </p:nvSpPr>
        <p:spPr>
          <a:xfrm flipH="false" flipV="false" rot="0">
            <a:off x="7239304" y="6627570"/>
            <a:ext cx="3810304" cy="3621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pc="59" sz="900">
                <a:solidFill>
                  <a:srgbClr val="A8BCD9"/>
                </a:solidFill>
                <a:latin typeface="Inter"/>
                <a:ea typeface="Inter"/>
                <a:cs typeface="Inter"/>
              </a:rPr>
              <a:t>все четыре модели определяют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spc="59" sz="900">
                <a:solidFill>
                  <a:srgbClr val="A8BCD9"/>
                </a:solidFill>
                <a:latin typeface="Inter"/>
                <a:ea typeface="Inter"/>
                <a:cs typeface="Inter"/>
              </a:rPr>
              <a:t>ОДИН и тот же класс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2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98" name="GroupShape 109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99" name="Shape 1099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00" name="Shape 1100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102" name="Picture 1102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103" name="Shape 1103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1104" name="Shape 1104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1105" name="Shape 1105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6" name="Shape 1106"/>
          <p:cNvSpPr txBox="true"/>
          <p:nvPr isPhoto="false"/>
        </p:nvSpPr>
        <p:spPr>
          <a:xfrm flipH="false" flipV="false" rot="0">
            <a:off x="2667305" y="9982505"/>
            <a:ext cx="3019349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III · Формализмы вычислений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7" name="Shape 1107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22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109" name="Picture 1109"/>
          <p:cNvPicPr preferRelativeResize="true"/>
          <p:nvPr isPhoto="false"/>
        </p:nvPicPr>
        <p:blipFill>
          <a:blip r:embed="rId2"/>
          <a:srcRect b="-6" l="0" r="0" t="-6"/>
          <a:stretch/>
        </p:blipFill>
        <p:spPr>
          <a:xfrm flipH="false" flipV="false" rot="0">
            <a:off x="761695" y="2667305"/>
            <a:ext cx="16763695" cy="3238805"/>
          </a:xfrm>
          <a:prstGeom prst="rect">
            <a:avLst/>
          </a:prstGeom>
        </p:spPr>
      </p:pic>
      <p:pic>
        <p:nvPicPr>
          <p:cNvPr hidden="false" id="1111" name="Picture 1111"/>
          <p:cNvPicPr preferRelativeResize="true"/>
          <p:nvPr isPhoto="false"/>
        </p:nvPicPr>
        <p:blipFill>
          <a:blip r:embed="rId3"/>
          <a:srcRect b="-3" l="0" r="0" t="-3"/>
          <a:stretch/>
        </p:blipFill>
        <p:spPr>
          <a:xfrm flipH="false" flipV="false" rot="0">
            <a:off x="761695" y="6191402"/>
            <a:ext cx="5429707" cy="3143707"/>
          </a:xfrm>
          <a:prstGeom prst="rect">
            <a:avLst/>
          </a:prstGeom>
        </p:spPr>
      </p:pic>
      <p:pic>
        <p:nvPicPr>
          <p:cNvPr hidden="false" id="1113" name="Picture 1113"/>
          <p:cNvPicPr preferRelativeResize="true"/>
          <p:nvPr isPhoto="false"/>
        </p:nvPicPr>
        <p:blipFill>
          <a:blip r:embed="rId4"/>
          <a:srcRect b="-3" l="0" r="0" t="-3"/>
          <a:stretch/>
        </p:blipFill>
        <p:spPr>
          <a:xfrm flipH="false" flipV="false" rot="0">
            <a:off x="6429146" y="6191402"/>
            <a:ext cx="5429707" cy="3143707"/>
          </a:xfrm>
          <a:prstGeom prst="rect">
            <a:avLst/>
          </a:prstGeom>
        </p:spPr>
      </p:pic>
      <p:pic>
        <p:nvPicPr>
          <p:cNvPr hidden="false" id="1115" name="Picture 1115"/>
          <p:cNvPicPr preferRelativeResize="true"/>
          <p:nvPr isPhoto="false"/>
        </p:nvPicPr>
        <p:blipFill>
          <a:blip r:embed="rId5"/>
          <a:srcRect b="-3" l="0" r="0" t="-3"/>
          <a:stretch/>
        </p:blipFill>
        <p:spPr>
          <a:xfrm flipH="false" flipV="false" rot="0">
            <a:off x="12096598" y="6191402"/>
            <a:ext cx="5429707" cy="3143707"/>
          </a:xfrm>
          <a:prstGeom prst="rect">
            <a:avLst/>
          </a:prstGeom>
        </p:spPr>
      </p:pic>
      <p:pic>
        <p:nvPicPr>
          <p:cNvPr hidden="false" id="1117" name="Picture 1117"/>
          <p:cNvPicPr preferRelativeResize="true"/>
          <p:nvPr isPhoto="false"/>
        </p:nvPicPr>
        <p:blipFill>
          <a:blip r:embed="rId6"/>
          <a:srcRect b="-6" l="0" r="0" t="-6"/>
          <a:stretch/>
        </p:blipFill>
        <p:spPr>
          <a:xfrm flipH="false" flipV="false" rot="0">
            <a:off x="761695" y="2667305"/>
            <a:ext cx="16763695" cy="3238805"/>
          </a:xfrm>
          <a:prstGeom prst="rect">
            <a:avLst/>
          </a:prstGeom>
        </p:spPr>
      </p:pic>
      <p:sp>
        <p:nvSpPr>
          <p:cNvPr hidden="false" id="1118" name="Shape 1118"/>
          <p:cNvSpPr txBox="true"/>
          <p:nvPr isPhoto="false"/>
        </p:nvSpPr>
        <p:spPr>
          <a:xfrm flipH="false" flipV="false" rot="0">
            <a:off x="761695" y="761695"/>
            <a:ext cx="6344107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3.3 · Фундаментальный тезис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19" name="Shape 1119"/>
          <p:cNvSpPr txBox="true"/>
          <p:nvPr isPhoto="false"/>
        </p:nvSpPr>
        <p:spPr>
          <a:xfrm flipH="false" flipV="false" rot="0">
            <a:off x="761695" y="1123798"/>
            <a:ext cx="6936638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Тезис Чёрча–Тьюринга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121" name="Picture 1121"/>
          <p:cNvPicPr preferRelativeResize="true"/>
          <p:nvPr isPhoto="false"/>
        </p:nvPicPr>
        <p:blipFill>
          <a:blip r:embed="rId7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1122" name="Shape 1122"/>
          <p:cNvSpPr txBox="true"/>
          <p:nvPr isPhoto="false"/>
        </p:nvSpPr>
        <p:spPr>
          <a:xfrm flipH="false" flipV="false" rot="0">
            <a:off x="1524305" y="3685946"/>
            <a:ext cx="15430500" cy="11430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34" sz="34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 «Класс </a:t>
            </a:r>
            <a:r>
              <a:rPr b="true" spc="-34" sz="34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интуитивно вычислимых</a:t>
            </a:r>
            <a:r>
              <a:rPr b="true" spc="-34" sz="34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 функций совпадает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pc="-34" sz="34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 классом функций, вычислимых на </a:t>
            </a:r>
            <a:r>
              <a:rPr b="true" spc="-34" sz="34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машине Тьюринга</a:t>
            </a:r>
            <a:r>
              <a:rPr b="true" spc="-34" sz="34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.» </a:t>
            </a:r>
            <a:endParaRPr sz="3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23" name="Shape 1123"/>
          <p:cNvSpPr txBox="false"/>
          <p:nvPr isPhoto="false"/>
        </p:nvSpPr>
        <p:spPr>
          <a:xfrm flipH="false" flipV="false" rot="0">
            <a:off x="1524305" y="5053889"/>
            <a:ext cx="15430500" cy="866850"/>
          </a:xfrm>
          <a:prstGeom prst="roundRect">
            <a:avLst>
              <a:gd fmla="val 23184" name="adj"/>
            </a:avLst>
          </a:prstGeom>
          <a:solidFill>
            <a:srgbClr val="0A1F44">
              <a:alpha val="50000"/>
            </a:srgbClr>
          </a:solidFill>
          <a:ln w="12700">
            <a:solidFill>
              <a:srgbClr val="4A9EFF">
                <a:alpha val="30000"/>
              </a:srgbClr>
            </a:solidFill>
            <a:prstDash val="solid"/>
          </a:ln>
        </p:spPr>
      </p:sp>
      <p:sp>
        <p:nvSpPr>
          <p:cNvPr hidden="false" id="1124" name="Shape 1124"/>
          <p:cNvSpPr txBox="true"/>
          <p:nvPr isPhoto="false"/>
        </p:nvSpPr>
        <p:spPr>
          <a:xfrm flipH="false" flipV="false" rot="0">
            <a:off x="1524305" y="5053889"/>
            <a:ext cx="15430500" cy="8668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77800" lIns="215900" rIns="215900" tIns="177800" wrap="square"/>
          <a:p>
            <a:pPr algn="l" indent="0" marL="0"/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⚠ </a:t>
            </a:r>
            <a:r>
              <a:rPr b="true"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Это не теорема, а тезис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— утверждение об отношении между интуитивным и формальным понятиями вычислимости. Не может быть строго доказан, но не имеет контрпримеров за 90 лет.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25" name="Shape 1125"/>
          <p:cNvSpPr txBox="false"/>
          <p:nvPr isPhoto="false"/>
        </p:nvSpPr>
        <p:spPr>
          <a:xfrm flipH="false" flipV="false" rot="0">
            <a:off x="1524305" y="3047695"/>
            <a:ext cx="2962656" cy="352044"/>
          </a:xfrm>
          <a:prstGeom prst="roundRect">
            <a:avLst>
              <a:gd fmla="val 259740" name="adj"/>
            </a:avLst>
          </a:prstGeom>
          <a:solidFill>
            <a:srgbClr val="F0B429">
              <a:alpha val="20000"/>
            </a:srgbClr>
          </a:solidFill>
          <a:ln w="12700">
            <a:solidFill>
              <a:srgbClr val="F0B429">
                <a:alpha val="50000"/>
              </a:srgbClr>
            </a:solidFill>
            <a:prstDash val="solid"/>
          </a:ln>
        </p:spPr>
      </p:sp>
      <p:sp>
        <p:nvSpPr>
          <p:cNvPr hidden="false" id="1126" name="Shape 1126"/>
          <p:cNvSpPr txBox="false"/>
          <p:nvPr isPhoto="false"/>
        </p:nvSpPr>
        <p:spPr>
          <a:xfrm flipH="false" flipV="false" rot="0">
            <a:off x="1524305" y="3047695"/>
            <a:ext cx="2962656" cy="35295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76200" lIns="177800" rIns="177800" tIns="76200" wrap="square"/>
          <a:p>
            <a:pPr algn="ctr" indent="0" marL="0"/>
            <a:r>
              <a:rPr b="true" spc="168" sz="10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CHURCH–TURING THESIS · 1936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27" name="Shape 1127"/>
          <p:cNvSpPr txBox="true"/>
          <p:nvPr isPhoto="false"/>
        </p:nvSpPr>
        <p:spPr>
          <a:xfrm flipH="false" flipV="false" rot="0">
            <a:off x="1143000" y="6476695"/>
            <a:ext cx="4763110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2E6FD9"/>
                </a:solidFill>
                <a:latin typeface="JetBrains Mono"/>
                <a:ea typeface="JetBrains Mono"/>
                <a:cs typeface="JetBrains Mono"/>
              </a:rPr>
              <a:t>СЛЕДСТВИЕ 01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28" name="Shape 1128"/>
          <p:cNvSpPr txBox="true"/>
          <p:nvPr isPhoto="false"/>
        </p:nvSpPr>
        <p:spPr>
          <a:xfrm flipH="false" flipV="false" rot="0">
            <a:off x="1143000" y="6734556"/>
            <a:ext cx="4763110" cy="3145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9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Универсальность вычислений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29" name="Shape 1129"/>
          <p:cNvSpPr txBox="true"/>
          <p:nvPr isPhoto="false"/>
        </p:nvSpPr>
        <p:spPr>
          <a:xfrm flipH="false" flipV="false" rot="0">
            <a:off x="1143000" y="7177126"/>
            <a:ext cx="4763110" cy="7626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Все «разумные» модели вычислений (включая квантовые без оракулов) эквивалентны по классу решаемых задач. </a:t>
            </a:r>
            <a:r>
              <a:rPr b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Эффективное вычислимо ⟺ программируемо.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0" name="Shape 1130"/>
          <p:cNvSpPr txBox="true"/>
          <p:nvPr isPhoto="false"/>
        </p:nvSpPr>
        <p:spPr>
          <a:xfrm flipH="false" flipV="false" rot="0">
            <a:off x="6810451" y="6476695"/>
            <a:ext cx="4763110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00B8D9"/>
                </a:solidFill>
                <a:latin typeface="JetBrains Mono"/>
                <a:ea typeface="JetBrains Mono"/>
                <a:cs typeface="JetBrains Mono"/>
              </a:rPr>
              <a:t>СЛЕДСТВИЕ 02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1" name="Shape 1131"/>
          <p:cNvSpPr txBox="true"/>
          <p:nvPr isPhoto="false"/>
        </p:nvSpPr>
        <p:spPr>
          <a:xfrm flipH="false" flipV="false" rot="0">
            <a:off x="6810451" y="6734556"/>
            <a:ext cx="4763110" cy="3145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9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Свобода выбора языка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2" name="Shape 1132"/>
          <p:cNvSpPr txBox="true"/>
          <p:nvPr isPhoto="false"/>
        </p:nvSpPr>
        <p:spPr>
          <a:xfrm flipH="false" flipV="false" rot="0">
            <a:off x="6810451" y="7177126"/>
            <a:ext cx="4763110" cy="101041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C, Haskell, Prolog, Python — все равны в выразительной силе. Выбор — это инженерное решение по эргономике, производительности и экосистеме, не по принципиальной мощности.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3" name="Shape 1133"/>
          <p:cNvSpPr txBox="true"/>
          <p:nvPr isPhoto="false"/>
        </p:nvSpPr>
        <p:spPr>
          <a:xfrm flipH="false" flipV="false" rot="0">
            <a:off x="12477902" y="6476695"/>
            <a:ext cx="4763111" cy="16276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8" sz="900">
                <a:solidFill>
                  <a:srgbClr val="7A5A0E"/>
                </a:solidFill>
                <a:latin typeface="JetBrains Mono"/>
                <a:ea typeface="JetBrains Mono"/>
                <a:cs typeface="JetBrains Mono"/>
              </a:rPr>
              <a:t>СЛЕДСТВИЕ 03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4" name="Shape 1134"/>
          <p:cNvSpPr txBox="true"/>
          <p:nvPr isPhoto="false"/>
        </p:nvSpPr>
        <p:spPr>
          <a:xfrm flipH="false" flipV="false" rot="0">
            <a:off x="12477902" y="6734556"/>
            <a:ext cx="4763111" cy="314553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9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Существование «невычислимого»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5" name="Shape 1135"/>
          <p:cNvSpPr txBox="true"/>
          <p:nvPr isPhoto="false"/>
        </p:nvSpPr>
        <p:spPr>
          <a:xfrm flipH="false" flipV="false" rot="0">
            <a:off x="12477902" y="7177126"/>
            <a:ext cx="4763111" cy="7626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Если задача неразрешима на МТ — она неразрешима </a:t>
            </a:r>
            <a:r>
              <a:rPr i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в принципе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. Никакие будущие компьютеры не решат проблему останова. Граница строгая.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36" name="Shape 1136"/>
          <p:cNvSpPr txBox="false"/>
          <p:nvPr isPhoto="false"/>
        </p:nvSpPr>
        <p:spPr>
          <a:xfrm flipH="false" flipV="false" rot="0">
            <a:off x="16630193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138" name="Picture 1138"/>
          <p:cNvPicPr preferRelativeResize="true"/>
          <p:nvPr isPhoto="false"/>
        </p:nvPicPr>
        <p:blipFill>
          <a:blip r:embed="rId8"/>
          <a:srcRect b="0" l="-357" r="-357" t="0"/>
          <a:stretch/>
        </p:blipFill>
        <p:spPr>
          <a:xfrm flipH="false" flipV="false" rot="0">
            <a:off x="16439998" y="838505"/>
            <a:ext cx="1095451" cy="400506"/>
          </a:xfrm>
          <a:prstGeom prst="rect">
            <a:avLst/>
          </a:prstGeom>
        </p:spPr>
      </p:pic>
      <p:sp>
        <p:nvSpPr>
          <p:cNvPr hidden="false" id="1139" name="Shape 1139"/>
          <p:cNvSpPr txBox="false"/>
          <p:nvPr isPhoto="false"/>
        </p:nvSpPr>
        <p:spPr>
          <a:xfrm flipH="false" flipV="false" rot="0">
            <a:off x="16802100" y="838505"/>
            <a:ext cx="733349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4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3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140" name="GroupShape 114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41" name="Shape 1141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42" name="Shape 1142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144" name="Picture 1144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145" name="Shape 1145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1146" name="Shape 1146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1147" name="Shape 1147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48" name="Shape 1148"/>
          <p:cNvSpPr txBox="true"/>
          <p:nvPr isPhoto="false"/>
        </p:nvSpPr>
        <p:spPr>
          <a:xfrm flipH="false" flipV="false" rot="0">
            <a:off x="2667305" y="9982505"/>
            <a:ext cx="3019349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Раздел III · Формализмы вычислений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49" name="Shape 1149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23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151" name="Picture 1151"/>
          <p:cNvPicPr preferRelativeResize="true"/>
          <p:nvPr isPhoto="false"/>
        </p:nvPicPr>
        <p:blipFill>
          <a:blip r:embed="rId2"/>
          <a:srcRect b="0" l="-3" r="-3" t="0"/>
          <a:stretch/>
        </p:blipFill>
        <p:spPr>
          <a:xfrm flipH="false" flipV="false" rot="0">
            <a:off x="761695" y="2667305"/>
            <a:ext cx="8287207" cy="2286000"/>
          </a:xfrm>
          <a:prstGeom prst="rect">
            <a:avLst/>
          </a:prstGeom>
        </p:spPr>
      </p:pic>
      <p:pic>
        <p:nvPicPr>
          <p:cNvPr hidden="false" id="1153" name="Picture 1153"/>
          <p:cNvPicPr preferRelativeResize="true"/>
          <p:nvPr isPhoto="false"/>
        </p:nvPicPr>
        <p:blipFill>
          <a:blip r:embed="rId3"/>
          <a:srcRect b="0" l="-3" r="-3" t="0"/>
          <a:stretch/>
        </p:blipFill>
        <p:spPr>
          <a:xfrm flipH="false" flipV="false" rot="0">
            <a:off x="9239098" y="2667305"/>
            <a:ext cx="8287207" cy="2286000"/>
          </a:xfrm>
          <a:prstGeom prst="rect">
            <a:avLst/>
          </a:prstGeom>
        </p:spPr>
      </p:pic>
      <p:pic>
        <p:nvPicPr>
          <p:cNvPr hidden="false" id="1155" name="Picture 1155"/>
          <p:cNvPicPr preferRelativeResize="true"/>
          <p:nvPr isPhoto="false"/>
        </p:nvPicPr>
        <p:blipFill>
          <a:blip r:embed="rId4"/>
          <a:srcRect b="0" l="-5" r="-5" t="0"/>
          <a:stretch/>
        </p:blipFill>
        <p:spPr>
          <a:xfrm flipH="false" flipV="false" rot="0">
            <a:off x="761695" y="5238598"/>
            <a:ext cx="8287207" cy="4095598"/>
          </a:xfrm>
          <a:prstGeom prst="rect">
            <a:avLst/>
          </a:prstGeom>
        </p:spPr>
      </p:pic>
      <p:pic>
        <p:nvPicPr>
          <p:cNvPr hidden="false" id="1157" name="Picture 1157"/>
          <p:cNvPicPr preferRelativeResize="true"/>
          <p:nvPr isPhoto="false"/>
        </p:nvPicPr>
        <p:blipFill>
          <a:blip r:embed="rId4"/>
          <a:srcRect b="0" l="-5" r="-5" t="0"/>
          <a:stretch/>
        </p:blipFill>
        <p:spPr>
          <a:xfrm flipH="false" flipV="false" rot="0">
            <a:off x="9239098" y="5238598"/>
            <a:ext cx="8287207" cy="4095598"/>
          </a:xfrm>
          <a:prstGeom prst="rect">
            <a:avLst/>
          </a:prstGeom>
        </p:spPr>
      </p:pic>
      <p:sp>
        <p:nvSpPr>
          <p:cNvPr hidden="false" id="1158" name="Shape 1158"/>
          <p:cNvSpPr txBox="true"/>
          <p:nvPr isPhoto="false"/>
        </p:nvSpPr>
        <p:spPr>
          <a:xfrm flipH="false" flipV="false" rot="0">
            <a:off x="761695" y="761695"/>
            <a:ext cx="13221309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3.4 · Оценка алгоритмов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59" name="Shape 1159"/>
          <p:cNvSpPr txBox="true"/>
          <p:nvPr isPhoto="false"/>
        </p:nvSpPr>
        <p:spPr>
          <a:xfrm flipH="false" flipV="false" rot="0">
            <a:off x="761695" y="1123798"/>
            <a:ext cx="15507309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Асимптотический анализ · T(n), S(n), O-нотация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161" name="Picture 1161"/>
          <p:cNvPicPr preferRelativeResize="true"/>
          <p:nvPr isPhoto="false"/>
        </p:nvPicPr>
        <p:blipFill>
          <a:blip r:embed="rId5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1162" name="Shape 1162"/>
          <p:cNvSpPr txBox="true"/>
          <p:nvPr isPhoto="false"/>
        </p:nvSpPr>
        <p:spPr>
          <a:xfrm flipH="false" flipV="false" rot="0">
            <a:off x="1143000" y="3381451"/>
            <a:ext cx="7525512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48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T(n)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63" name="Shape 1163"/>
          <p:cNvSpPr txBox="true"/>
          <p:nvPr isPhoto="false"/>
        </p:nvSpPr>
        <p:spPr>
          <a:xfrm flipH="false" flipV="false" rot="0">
            <a:off x="1143000" y="4162349"/>
            <a:ext cx="7525512" cy="5239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300">
                <a:solidFill>
                  <a:srgbClr val="DDE7F5"/>
                </a:solidFill>
                <a:latin typeface="Inter"/>
                <a:ea typeface="Inter"/>
                <a:cs typeface="Inter"/>
              </a:rPr>
              <a:t> Число </a:t>
            </a:r>
            <a:r>
              <a:rPr b="true" sz="1300">
                <a:solidFill>
                  <a:srgbClr val="DDE7F5"/>
                </a:solidFill>
                <a:latin typeface="Inter"/>
                <a:ea typeface="Inter"/>
                <a:cs typeface="Inter"/>
              </a:rPr>
              <a:t>элементарных операций</a:t>
            </a:r>
            <a:r>
              <a:rPr sz="1300">
                <a:solidFill>
                  <a:srgbClr val="DDE7F5"/>
                </a:solidFill>
                <a:latin typeface="Inter"/>
                <a:ea typeface="Inter"/>
                <a:cs typeface="Inter"/>
              </a:rPr>
              <a:t>, выполняемых алгоритмом на входе размера </a:t>
            </a:r>
            <a:r>
              <a:rPr i="true" sz="1300">
                <a:solidFill>
                  <a:srgbClr val="DDE7F5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sz="1300">
                <a:solidFill>
                  <a:srgbClr val="DDE7F5"/>
                </a:solidFill>
                <a:latin typeface="Inter"/>
                <a:ea typeface="Inter"/>
                <a:cs typeface="Inter"/>
              </a:rPr>
              <a:t>. Худший / средний / лучший случай.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64" name="Shape 1164"/>
          <p:cNvSpPr txBox="false"/>
          <p:nvPr isPhoto="false"/>
        </p:nvSpPr>
        <p:spPr>
          <a:xfrm flipH="false" flipV="false" rot="0">
            <a:off x="1143000" y="2905049"/>
            <a:ext cx="2200046" cy="304494"/>
          </a:xfrm>
          <a:prstGeom prst="roundRect">
            <a:avLst>
              <a:gd fmla="val 300300" name="adj"/>
            </a:avLst>
          </a:prstGeom>
          <a:solidFill>
            <a:srgbClr val="4A9EFF">
              <a:alpha val="15000"/>
            </a:srgbClr>
          </a:solidFill>
          <a:ln w="12700">
            <a:solidFill>
              <a:srgbClr val="4A9EFF">
                <a:alpha val="35000"/>
              </a:srgbClr>
            </a:solidFill>
            <a:prstDash val="solid"/>
          </a:ln>
        </p:spPr>
      </p:sp>
      <p:sp>
        <p:nvSpPr>
          <p:cNvPr hidden="false" id="1165" name="Shape 1165"/>
          <p:cNvSpPr txBox="false"/>
          <p:nvPr isPhoto="false"/>
        </p:nvSpPr>
        <p:spPr>
          <a:xfrm flipH="false" flipV="false" rot="0">
            <a:off x="1143000" y="2905049"/>
            <a:ext cx="2200961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ВРЕМЕННАЯ СЛОЖНОСТЬ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66" name="Shape 1166"/>
          <p:cNvSpPr txBox="true"/>
          <p:nvPr isPhoto="false"/>
        </p:nvSpPr>
        <p:spPr>
          <a:xfrm flipH="false" flipV="false" rot="0">
            <a:off x="9620402" y="3381451"/>
            <a:ext cx="7525512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4800">
                <a:solidFill>
                  <a:srgbClr val="FFFFFF"/>
                </a:solidFill>
                <a:latin typeface="Cambria Math"/>
                <a:ea typeface="Cambria Math"/>
                <a:cs typeface="Cambria Math"/>
              </a:rPr>
              <a:t>S(n)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67" name="Shape 1167"/>
          <p:cNvSpPr txBox="true"/>
          <p:nvPr isPhoto="false"/>
        </p:nvSpPr>
        <p:spPr>
          <a:xfrm flipH="false" flipV="false" rot="0">
            <a:off x="9620402" y="4162349"/>
            <a:ext cx="7525512" cy="5239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sz="13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Объём </a:t>
            </a:r>
            <a:r>
              <a:rPr b="true" sz="1300">
                <a:solidFill>
                  <a:srgbClr val="DDE7F5"/>
                </a:solidFill>
                <a:latin typeface="Inter"/>
                <a:ea typeface="Inter"/>
                <a:cs typeface="Inter"/>
              </a:rPr>
              <a:t>памяти</a:t>
            </a:r>
            <a:r>
              <a:rPr sz="1300">
                <a:solidFill>
                  <a:srgbClr val="DDE7F5"/>
                </a:solidFill>
                <a:latin typeface="Inter"/>
                <a:ea typeface="Inter"/>
                <a:cs typeface="Inter"/>
              </a:rPr>
              <a:t>, требуемый алгоритму при обработке входа размера </a:t>
            </a:r>
            <a:r>
              <a:rPr i="true" sz="1300">
                <a:solidFill>
                  <a:srgbClr val="DDE7F5"/>
                </a:solidFill>
                <a:latin typeface="Cambria Math"/>
                <a:ea typeface="Cambria Math"/>
                <a:cs typeface="Cambria Math"/>
              </a:rPr>
              <a:t>n</a:t>
            </a:r>
            <a:r>
              <a:rPr sz="1300">
                <a:solidFill>
                  <a:srgbClr val="DDE7F5"/>
                </a:solidFill>
                <a:latin typeface="Inter"/>
                <a:ea typeface="Inter"/>
                <a:cs typeface="Inter"/>
              </a:rPr>
              <a:t>. Учитываются доп. структуры и стек.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68" name="Shape 1168"/>
          <p:cNvSpPr txBox="false"/>
          <p:nvPr isPhoto="false"/>
        </p:nvSpPr>
        <p:spPr>
          <a:xfrm flipH="false" flipV="false" rot="0">
            <a:off x="9620402" y="2905049"/>
            <a:ext cx="2905049" cy="304494"/>
          </a:xfrm>
          <a:prstGeom prst="roundRect">
            <a:avLst>
              <a:gd fmla="val 300300" name="adj"/>
            </a:avLst>
          </a:prstGeom>
          <a:solidFill>
            <a:srgbClr val="F0B429">
              <a:alpha val="20000"/>
            </a:srgbClr>
          </a:solidFill>
          <a:ln w="12700">
            <a:solidFill>
              <a:srgbClr val="F0B429">
                <a:alpha val="50000"/>
              </a:srgbClr>
            </a:solidFill>
            <a:prstDash val="solid"/>
          </a:ln>
        </p:spPr>
      </p:sp>
      <p:sp>
        <p:nvSpPr>
          <p:cNvPr hidden="false" id="1169" name="Shape 1169"/>
          <p:cNvSpPr txBox="false"/>
          <p:nvPr isPhoto="false"/>
        </p:nvSpPr>
        <p:spPr>
          <a:xfrm flipH="false" flipV="false" rot="0">
            <a:off x="9620402" y="2905049"/>
            <a:ext cx="2905963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ПРОСТРАНСТВЕННАЯ СЛОЖНОСТЬ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70" name="Shape 1170"/>
          <p:cNvSpPr txBox="true"/>
          <p:nvPr isPhoto="false"/>
        </p:nvSpPr>
        <p:spPr>
          <a:xfrm flipH="false" flipV="false" rot="0">
            <a:off x="1143000" y="5943600"/>
            <a:ext cx="7525512" cy="33375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9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 Класс функций, ограниченных </a:t>
            </a:r>
            <a:r>
              <a:rPr b="true" sz="19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сверху</a:t>
            </a:r>
            <a:r>
              <a:rPr b="true" sz="19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 при </a:t>
            </a:r>
            <a:r>
              <a:rPr b="true" i="true" sz="19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n → ∞</a:t>
            </a: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71" name="Shape 1171"/>
          <p:cNvSpPr txBox="false"/>
          <p:nvPr isPhoto="false"/>
        </p:nvSpPr>
        <p:spPr>
          <a:xfrm flipH="false" flipV="false" rot="0">
            <a:off x="1143000" y="6465722"/>
            <a:ext cx="7524598" cy="1314907"/>
          </a:xfrm>
          <a:prstGeom prst="roundRect">
            <a:avLst>
              <a:gd fmla="val 10078" name="adj"/>
            </a:avLst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1172" name="Shape 1172"/>
          <p:cNvSpPr txBox="false"/>
          <p:nvPr isPhoto="false"/>
        </p:nvSpPr>
        <p:spPr>
          <a:xfrm flipH="false" flipV="false" rot="0">
            <a:off x="1143000" y="6465722"/>
            <a:ext cx="47549" cy="1314907"/>
          </a:xfrm>
          <a:prstGeom prst="roundRect">
            <a:avLst>
              <a:gd fmla="val 278706" name="adj"/>
            </a:avLst>
          </a:prstGeom>
          <a:solidFill>
            <a:srgbClr val="2E6FD9"/>
          </a:solidFill>
          <a:ln w="12700">
            <a:solidFill>
              <a:srgbClr val="2E6FD9">
                <a:alpha val="0"/>
              </a:srgbClr>
            </a:solidFill>
            <a:prstDash val="solid"/>
          </a:ln>
        </p:spPr>
      </p:sp>
      <p:sp>
        <p:nvSpPr>
          <p:cNvPr hidden="false" id="1173" name="Shape 1173"/>
          <p:cNvSpPr txBox="true"/>
          <p:nvPr isPhoto="false"/>
        </p:nvSpPr>
        <p:spPr>
          <a:xfrm flipH="false" flipV="false" rot="0">
            <a:off x="1419149" y="6694321"/>
            <a:ext cx="7020763" cy="8577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i="true" sz="22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 f(n) ∈ O(g(n)) ⟺ ∃ c &gt; 0, n₀ &gt; 0: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/>
            <a:r>
              <a:rPr i="true" sz="1900">
                <a:solidFill>
                  <a:srgbClr val="0A1F44"/>
                </a:solidFill>
                <a:latin typeface="Cambria Math"/>
                <a:ea typeface="Cambria Math"/>
                <a:cs typeface="Cambria Math"/>
              </a:rPr>
              <a:t>∀ n ≥ n₀ |f(n)| ≤ c · |g(n)|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74" name="Shape 1174"/>
          <p:cNvSpPr txBox="true"/>
          <p:nvPr isPhoto="false"/>
        </p:nvSpPr>
        <p:spPr>
          <a:xfrm flipH="false" flipV="false" rot="0">
            <a:off x="1143000" y="7970825"/>
            <a:ext cx="7525512" cy="505662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0A1F44"/>
                </a:solidFill>
                <a:latin typeface="Inter"/>
                <a:ea typeface="Inter"/>
                <a:cs typeface="Inter"/>
              </a:rPr>
              <a:t>Идея: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отбрасываем константы и младшие члены, оставляем только </a:t>
            </a:r>
            <a:r>
              <a:rPr i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порядок роста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. </a:t>
            </a:r>
            <a:r>
              <a:rPr sz="1200">
                <a:solidFill>
                  <a:srgbClr val="1E2A3D"/>
                </a:solidFill>
                <a:latin typeface="JetBrains Mono"/>
                <a:ea typeface="JetBrains Mono"/>
                <a:cs typeface="JetBrains Mono"/>
              </a:rPr>
              <a:t>3n² + 5n + 12 ∈ O(n²)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75" name="Shape 1175"/>
          <p:cNvSpPr txBox="false"/>
          <p:nvPr isPhoto="false"/>
        </p:nvSpPr>
        <p:spPr>
          <a:xfrm flipH="false" flipV="false" rot="0">
            <a:off x="1143000" y="8605418"/>
            <a:ext cx="1352398" cy="304495"/>
          </a:xfrm>
          <a:prstGeom prst="roundRect">
            <a:avLst>
              <a:gd fmla="val 112613" name="adj"/>
            </a:avLst>
          </a:prstGeom>
          <a:solidFill>
            <a:srgbClr val="E3EE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76" name="Shape 1176"/>
          <p:cNvSpPr txBox="true"/>
          <p:nvPr isPhoto="false"/>
        </p:nvSpPr>
        <p:spPr>
          <a:xfrm flipH="false" flipV="false" rot="0">
            <a:off x="1143000" y="8605418"/>
            <a:ext cx="1353312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14300" rIns="114300" tIns="63500" wrap="square"/>
          <a:p>
            <a:pPr algn="l" indent="0" marL="0"/>
            <a:r>
              <a:rPr sz="1100">
                <a:solidFill>
                  <a:srgbClr val="1B3A7A"/>
                </a:solidFill>
                <a:latin typeface="JetBrains Mono"/>
                <a:ea typeface="JetBrains Mono"/>
                <a:cs typeface="JetBrains Mono"/>
              </a:rPr>
              <a:t>Ω(g) — нижняя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77" name="Shape 1177"/>
          <p:cNvSpPr txBox="false"/>
          <p:nvPr isPhoto="false"/>
        </p:nvSpPr>
        <p:spPr>
          <a:xfrm flipH="false" flipV="false" rot="0">
            <a:off x="2619756" y="8605418"/>
            <a:ext cx="1352398" cy="304495"/>
          </a:xfrm>
          <a:prstGeom prst="roundRect">
            <a:avLst>
              <a:gd fmla="val 112613" name="adj"/>
            </a:avLst>
          </a:prstGeom>
          <a:solidFill>
            <a:srgbClr val="E3F7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78" name="Shape 1178"/>
          <p:cNvSpPr txBox="true"/>
          <p:nvPr isPhoto="false"/>
        </p:nvSpPr>
        <p:spPr>
          <a:xfrm flipH="false" flipV="false" rot="0">
            <a:off x="2619756" y="8605418"/>
            <a:ext cx="1353312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14300" rIns="114300" tIns="63500" wrap="square"/>
          <a:p>
            <a:pPr algn="l" indent="0" marL="0"/>
            <a:r>
              <a:rPr sz="1100">
                <a:solidFill>
                  <a:srgbClr val="006B7D"/>
                </a:solidFill>
                <a:latin typeface="JetBrains Mono"/>
                <a:ea typeface="JetBrains Mono"/>
                <a:cs typeface="JetBrains Mono"/>
              </a:rPr>
              <a:t>Θ(g) — точная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79" name="Shape 1179"/>
          <p:cNvSpPr txBox="false"/>
          <p:nvPr isPhoto="false"/>
        </p:nvSpPr>
        <p:spPr>
          <a:xfrm flipH="false" flipV="false" rot="0">
            <a:off x="4095598" y="8605418"/>
            <a:ext cx="1781251" cy="304495"/>
          </a:xfrm>
          <a:prstGeom prst="roundRect">
            <a:avLst>
              <a:gd fmla="val 112613" name="adj"/>
            </a:avLst>
          </a:prstGeom>
          <a:solidFill>
            <a:srgbClr val="FFF1D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80" name="Shape 1180"/>
          <p:cNvSpPr txBox="true"/>
          <p:nvPr isPhoto="false"/>
        </p:nvSpPr>
        <p:spPr>
          <a:xfrm flipH="false" flipV="false" rot="0">
            <a:off x="4095598" y="8605418"/>
            <a:ext cx="1781251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14300" rIns="114300" tIns="63500" wrap="square"/>
          <a:p>
            <a:pPr algn="l" indent="0" marL="0"/>
            <a:r>
              <a:rPr sz="1100">
                <a:solidFill>
                  <a:srgbClr val="7A5A0E"/>
                </a:solidFill>
                <a:latin typeface="JetBrains Mono"/>
                <a:ea typeface="JetBrains Mono"/>
                <a:cs typeface="JetBrains Mono"/>
              </a:rPr>
              <a:t>o(g) — строго ниже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81" name="Shape 1181"/>
          <p:cNvSpPr txBox="false"/>
          <p:nvPr isPhoto="false"/>
        </p:nvSpPr>
        <p:spPr>
          <a:xfrm flipH="false" flipV="false" rot="0">
            <a:off x="1143000" y="5524805"/>
            <a:ext cx="2723998" cy="286206"/>
          </a:xfrm>
          <a:prstGeom prst="roundRect">
            <a:avLst>
              <a:gd fmla="val 319489" name="adj"/>
            </a:avLst>
          </a:prstGeom>
          <a:solidFill>
            <a:srgbClr val="E3EE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82" name="Shape 1182"/>
          <p:cNvSpPr txBox="false"/>
          <p:nvPr isPhoto="false"/>
        </p:nvSpPr>
        <p:spPr>
          <a:xfrm flipH="false" flipV="false" rot="0">
            <a:off x="1143000" y="5524805"/>
            <a:ext cx="2724912" cy="2862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БОЛЬШОЕ-O · LANDAU NOTATION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183" name="Table 1183"/>
          <p:cNvGraphicFramePr/>
          <p:nvPr isPhoto="false"/>
        </p:nvGraphicFramePr>
        <p:xfrm flipH="false" flipV="false" rot="0">
          <a:off x="9620402" y="5982005"/>
          <a:ext cx="7525512" cy="3096158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1151230"/>
                <a:gridCol w="2201875"/>
                <a:gridCol w="4171493"/>
              </a:tblGrid>
              <a:tr h="387020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b="true" sz="975">
                          <a:solidFill>
                            <a:srgbClr val="5A6B85"/>
                          </a:solidFill>
                          <a:latin typeface="Manrope"/>
                          <a:ea typeface="Manrope"/>
                          <a:cs typeface="Manrope"/>
                        </a:rPr>
                        <a:t>КЛАСС</a:t>
                      </a:r>
                      <a:endParaRPr sz="975">
                        <a:latin typeface="Manrope"/>
                        <a:ea typeface="Manrope"/>
                        <a:cs typeface="Manrope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b="true" sz="975">
                          <a:solidFill>
                            <a:srgbClr val="5A6B85"/>
                          </a:solidFill>
                          <a:latin typeface="Manrope"/>
                          <a:ea typeface="Manrope"/>
                          <a:cs typeface="Manrope"/>
                        </a:rPr>
                        <a:t>НАЗВАНИЕ</a:t>
                      </a:r>
                      <a:endParaRPr sz="975">
                        <a:latin typeface="Manrope"/>
                        <a:ea typeface="Manrope"/>
                        <a:cs typeface="Manrope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b="true" sz="975">
                          <a:solidFill>
                            <a:srgbClr val="5A6B85"/>
                          </a:solidFill>
                          <a:latin typeface="Manrope"/>
                          <a:ea typeface="Manrope"/>
                          <a:cs typeface="Manrope"/>
                        </a:rPr>
                        <a:t>ПРИМЕР</a:t>
                      </a:r>
                      <a:endParaRPr sz="975">
                        <a:latin typeface="Manrope"/>
                        <a:ea typeface="Manrope"/>
                        <a:cs typeface="Manrope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F5F8FC"/>
                    </a:solidFill>
                  </a:tcPr>
                </a:tc>
              </a:tr>
              <a:tr h="387020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b="true" i="true" sz="1200">
                          <a:solidFill>
                            <a:srgbClr val="1CA77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O(1)</a:t>
                      </a:r>
                      <a:endParaRPr sz="1200">
                        <a:latin typeface="Cambria Math"/>
                        <a:ea typeface="Cambria Math"/>
                        <a:cs typeface="Cambria Math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200">
                          <a:solidFill>
                            <a:srgbClr val="0A1F44"/>
                          </a:solidFill>
                          <a:latin typeface="Inter"/>
                          <a:ea typeface="Inter"/>
                          <a:cs typeface="Inter"/>
                        </a:rPr>
                        <a:t>константная</a:t>
                      </a:r>
                      <a:endParaRPr sz="1200">
                        <a:latin typeface="Inter"/>
                        <a:ea typeface="Inter"/>
                        <a:cs typeface="Inter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200">
                          <a:solidFill>
                            <a:srgbClr val="5A6B85"/>
                          </a:solidFill>
                          <a:latin typeface="Inter"/>
                          <a:ea typeface="Inter"/>
                          <a:cs typeface="Inter"/>
                        </a:rPr>
                        <a:t>доступ по индексу массива</a:t>
                      </a:r>
                      <a:endParaRPr sz="1200">
                        <a:latin typeface="Inter"/>
                        <a:ea typeface="Inter"/>
                        <a:cs typeface="Inter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</a:tr>
              <a:tr h="387020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b="true" i="true" sz="1200">
                          <a:solidFill>
                            <a:srgbClr val="2E6FD9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O(log n)</a:t>
                      </a:r>
                      <a:endParaRPr sz="1200">
                        <a:latin typeface="Cambria Math"/>
                        <a:ea typeface="Cambria Math"/>
                        <a:cs typeface="Cambria Math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200">
                          <a:solidFill>
                            <a:srgbClr val="0A1F44"/>
                          </a:solidFill>
                          <a:latin typeface="Inter"/>
                          <a:ea typeface="Inter"/>
                          <a:cs typeface="Inter"/>
                        </a:rPr>
                        <a:t>логарифмическая</a:t>
                      </a:r>
                      <a:endParaRPr sz="1200">
                        <a:latin typeface="Inter"/>
                        <a:ea typeface="Inter"/>
                        <a:cs typeface="Inter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200">
                          <a:solidFill>
                            <a:srgbClr val="5A6B85"/>
                          </a:solidFill>
                          <a:latin typeface="Inter"/>
                          <a:ea typeface="Inter"/>
                          <a:cs typeface="Inter"/>
                        </a:rPr>
                        <a:t>бинарный поиск, алг. Евклида</a:t>
                      </a:r>
                      <a:endParaRPr sz="1200">
                        <a:latin typeface="Inter"/>
                        <a:ea typeface="Inter"/>
                        <a:cs typeface="Inter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</a:tr>
              <a:tr h="387020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b="true" i="true" sz="1200">
                          <a:solidFill>
                            <a:srgbClr val="4A9EFF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O(n)</a:t>
                      </a:r>
                      <a:endParaRPr sz="1200">
                        <a:latin typeface="Cambria Math"/>
                        <a:ea typeface="Cambria Math"/>
                        <a:cs typeface="Cambria Math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200">
                          <a:solidFill>
                            <a:srgbClr val="0A1F44"/>
                          </a:solidFill>
                          <a:latin typeface="Inter"/>
                          <a:ea typeface="Inter"/>
                          <a:cs typeface="Inter"/>
                        </a:rPr>
                        <a:t>линейная</a:t>
                      </a:r>
                      <a:endParaRPr sz="1200">
                        <a:latin typeface="Inter"/>
                        <a:ea typeface="Inter"/>
                        <a:cs typeface="Inter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200">
                          <a:solidFill>
                            <a:srgbClr val="5A6B85"/>
                          </a:solidFill>
                          <a:latin typeface="Inter"/>
                          <a:ea typeface="Inter"/>
                          <a:cs typeface="Inter"/>
                        </a:rPr>
                        <a:t>линейный поиск, сумма массива</a:t>
                      </a:r>
                      <a:endParaRPr sz="1200">
                        <a:latin typeface="Inter"/>
                        <a:ea typeface="Inter"/>
                        <a:cs typeface="Inter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</a:tr>
              <a:tr h="387020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b="true" i="true" sz="1200">
                          <a:solidFill>
                            <a:srgbClr val="00B8D9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O(n log n)</a:t>
                      </a:r>
                      <a:endParaRPr sz="1200">
                        <a:latin typeface="Cambria Math"/>
                        <a:ea typeface="Cambria Math"/>
                        <a:cs typeface="Cambria Math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200">
                          <a:solidFill>
                            <a:srgbClr val="0A1F44"/>
                          </a:solidFill>
                          <a:latin typeface="Inter"/>
                          <a:ea typeface="Inter"/>
                          <a:cs typeface="Inter"/>
                        </a:rPr>
                        <a:t>линеарифмическая</a:t>
                      </a:r>
                      <a:endParaRPr sz="1200">
                        <a:latin typeface="Inter"/>
                        <a:ea typeface="Inter"/>
                        <a:cs typeface="Inter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200">
                          <a:solidFill>
                            <a:srgbClr val="5A6B85"/>
                          </a:solidFill>
                          <a:latin typeface="Inter"/>
                          <a:ea typeface="Inter"/>
                          <a:cs typeface="Inter"/>
                        </a:rPr>
                        <a:t>merge sort, quicksort (avg)</a:t>
                      </a:r>
                      <a:endParaRPr sz="1200">
                        <a:latin typeface="Inter"/>
                        <a:ea typeface="Inter"/>
                        <a:cs typeface="Inter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</a:tr>
              <a:tr h="387020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b="true" i="true" sz="1200">
                          <a:solidFill>
                            <a:srgbClr val="F0B429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O(n²)</a:t>
                      </a:r>
                      <a:endParaRPr sz="1200">
                        <a:latin typeface="Cambria Math"/>
                        <a:ea typeface="Cambria Math"/>
                        <a:cs typeface="Cambria Math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200">
                          <a:solidFill>
                            <a:srgbClr val="0A1F44"/>
                          </a:solidFill>
                          <a:latin typeface="Inter"/>
                          <a:ea typeface="Inter"/>
                          <a:cs typeface="Inter"/>
                        </a:rPr>
                        <a:t>квадратичная</a:t>
                      </a:r>
                      <a:endParaRPr sz="1200">
                        <a:latin typeface="Inter"/>
                        <a:ea typeface="Inter"/>
                        <a:cs typeface="Inter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200">
                          <a:solidFill>
                            <a:srgbClr val="5A6B85"/>
                          </a:solidFill>
                          <a:latin typeface="Inter"/>
                          <a:ea typeface="Inter"/>
                          <a:cs typeface="Inter"/>
                        </a:rPr>
                        <a:t>bubble sort, перемнож. матриц (наивн.)</a:t>
                      </a:r>
                      <a:endParaRPr sz="1200">
                        <a:latin typeface="Inter"/>
                        <a:ea typeface="Inter"/>
                        <a:cs typeface="Inter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</a:tr>
              <a:tr h="387020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b="true" i="true" sz="1200">
                          <a:solidFill>
                            <a:srgbClr val="D04A4A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O(2ⁿ)</a:t>
                      </a:r>
                      <a:endParaRPr sz="1200">
                        <a:latin typeface="Cambria Math"/>
                        <a:ea typeface="Cambria Math"/>
                        <a:cs typeface="Cambria Math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200">
                          <a:solidFill>
                            <a:srgbClr val="0A1F44"/>
                          </a:solidFill>
                          <a:latin typeface="Inter"/>
                          <a:ea typeface="Inter"/>
                          <a:cs typeface="Inter"/>
                        </a:rPr>
                        <a:t>экспоненциальная</a:t>
                      </a:r>
                      <a:endParaRPr sz="1200">
                        <a:latin typeface="Inter"/>
                        <a:ea typeface="Inter"/>
                        <a:cs typeface="Inter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200">
                          <a:solidFill>
                            <a:srgbClr val="5A6B85"/>
                          </a:solidFill>
                          <a:latin typeface="Inter"/>
                          <a:ea typeface="Inter"/>
                          <a:cs typeface="Inter"/>
                        </a:rPr>
                        <a:t>brute-force SAT, рюкзак (DP-наив.)</a:t>
                      </a:r>
                      <a:endParaRPr sz="1200">
                        <a:latin typeface="Inter"/>
                        <a:ea typeface="Inter"/>
                        <a:cs typeface="Inter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</a:tr>
              <a:tr h="387020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b="true" i="true" sz="1200">
                          <a:solidFill>
                            <a:srgbClr val="8E272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a:t>O(n!)</a:t>
                      </a:r>
                      <a:endParaRPr sz="1200">
                        <a:latin typeface="Cambria Math"/>
                        <a:ea typeface="Cambria Math"/>
                        <a:cs typeface="Cambria Math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200">
                          <a:solidFill>
                            <a:srgbClr val="0A1F44"/>
                          </a:solidFill>
                          <a:latin typeface="Inter"/>
                          <a:ea typeface="Inter"/>
                          <a:cs typeface="Inter"/>
                        </a:rPr>
                        <a:t>факториальная</a:t>
                      </a:r>
                      <a:endParaRPr sz="1200">
                        <a:latin typeface="Inter"/>
                        <a:ea typeface="Inter"/>
                        <a:cs typeface="Inter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>
                        <a:buNone/>
                      </a:pPr>
                      <a:r>
                        <a:rPr sz="1200">
                          <a:solidFill>
                            <a:srgbClr val="5A6B85"/>
                          </a:solidFill>
                          <a:latin typeface="Inter"/>
                          <a:ea typeface="Inter"/>
                          <a:cs typeface="Inter"/>
                        </a:rPr>
                        <a:t>перебор перестановок (TSP)</a:t>
                      </a:r>
                      <a:endParaRPr sz="1200">
                        <a:latin typeface="Inter"/>
                        <a:ea typeface="Inter"/>
                        <a:cs typeface="Inter"/>
                      </a:endParaRPr>
                    </a:p>
                  </a:txBody>
                  <a:tcPr anchor="ctr" anchorCtr="false" marB="95098" marL="114300" marR="114300" marT="95098" vert="horz">
                    <a:lnL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L>
                    <a:lnR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R>
                    <a:lnT w="9525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T>
                    <a:lnB w="0">
                      <a:solidFill>
                        <a:srgbClr val="E5EBF3"/>
                      </a:solidFill>
                      <a:prstDash val="solid"/>
                      <a:headEnd len="med" type="none" w="med"/>
                      <a:tailEnd len="med" type="none" w="med"/>
                    </a:lnB>
                  </a:tcPr>
                </a:tc>
              </a:tr>
            </a:tbl>
          </a:graphicData>
        </a:graphic>
      </p:graphicFrame>
      <p:sp>
        <p:nvSpPr>
          <p:cNvPr hidden="false" id="1184" name="Shape 1184"/>
          <p:cNvSpPr txBox="false"/>
          <p:nvPr isPhoto="false"/>
        </p:nvSpPr>
        <p:spPr>
          <a:xfrm flipH="false" flipV="false" rot="0">
            <a:off x="9620402" y="9210751"/>
            <a:ext cx="7524598" cy="390449"/>
          </a:xfrm>
          <a:prstGeom prst="roundRect">
            <a:avLst>
              <a:gd fmla="val 91392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85" name="Shape 1185"/>
          <p:cNvSpPr txBox="true"/>
          <p:nvPr isPhoto="false"/>
        </p:nvSpPr>
        <p:spPr>
          <a:xfrm flipH="false" flipV="false" rot="0">
            <a:off x="9620402" y="9210751"/>
            <a:ext cx="7525512" cy="39136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14300" lIns="152400" rIns="152400" tIns="114300" wrap="square"/>
          <a:p>
            <a:pPr algn="ctr" indent="0" marL="0"/>
            <a:r>
              <a:rPr sz="1000">
                <a:solidFill>
                  <a:srgbClr val="1CA77F"/>
                </a:solidFill>
                <a:latin typeface="Inter"/>
                <a:ea typeface="Inter"/>
                <a:cs typeface="Inter"/>
              </a:rPr>
              <a:t>●</a:t>
            </a:r>
            <a:r>
              <a:rPr sz="1000">
                <a:solidFill>
                  <a:srgbClr val="5A6B85"/>
                </a:solidFill>
                <a:latin typeface="Inter"/>
                <a:ea typeface="Inter"/>
                <a:cs typeface="Inter"/>
              </a:rPr>
              <a:t> практичные </a:t>
            </a:r>
            <a:r>
              <a:rPr sz="1000">
                <a:solidFill>
                  <a:srgbClr val="F0B429"/>
                </a:solidFill>
                <a:latin typeface="Inter"/>
                <a:ea typeface="Inter"/>
                <a:cs typeface="Inter"/>
              </a:rPr>
              <a:t>●</a:t>
            </a:r>
            <a:r>
              <a:rPr sz="1000">
                <a:solidFill>
                  <a:srgbClr val="5A6B85"/>
                </a:solidFill>
                <a:latin typeface="Inter"/>
                <a:ea typeface="Inter"/>
                <a:cs typeface="Inter"/>
              </a:rPr>
              <a:t> на грани </a:t>
            </a:r>
            <a:r>
              <a:rPr sz="1000">
                <a:solidFill>
                  <a:srgbClr val="D04A4A"/>
                </a:solidFill>
                <a:latin typeface="Inter"/>
                <a:ea typeface="Inter"/>
                <a:cs typeface="Inter"/>
              </a:rPr>
              <a:t>●</a:t>
            </a:r>
            <a:r>
              <a:rPr sz="1000">
                <a:solidFill>
                  <a:srgbClr val="5A6B85"/>
                </a:solidFill>
                <a:latin typeface="Inter"/>
                <a:ea typeface="Inter"/>
                <a:cs typeface="Inter"/>
              </a:rPr>
              <a:t> NP-hard / для малых n 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86" name="Shape 1186"/>
          <p:cNvSpPr txBox="false"/>
          <p:nvPr isPhoto="false"/>
        </p:nvSpPr>
        <p:spPr>
          <a:xfrm flipH="false" flipV="false" rot="0">
            <a:off x="9620402" y="5524805"/>
            <a:ext cx="2162556" cy="286206"/>
          </a:xfrm>
          <a:prstGeom prst="roundRect">
            <a:avLst>
              <a:gd fmla="val 319489" name="adj"/>
            </a:avLst>
          </a:prstGeom>
          <a:solidFill>
            <a:srgbClr val="FFF1D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87" name="Shape 1187"/>
          <p:cNvSpPr txBox="false"/>
          <p:nvPr isPhoto="false"/>
        </p:nvSpPr>
        <p:spPr>
          <a:xfrm flipH="false" flipV="false" rot="0">
            <a:off x="9620402" y="5524805"/>
            <a:ext cx="2162556" cy="2862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7A5A0E"/>
                </a:solidFill>
                <a:latin typeface="Manrope"/>
                <a:ea typeface="Manrope"/>
                <a:cs typeface="Manrope"/>
              </a:rPr>
              <a:t>ИЕРАРХИЯ СЛОЖНОСТЕЙ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88" name="Shape 1188"/>
          <p:cNvSpPr txBox="false"/>
          <p:nvPr isPhoto="false"/>
        </p:nvSpPr>
        <p:spPr>
          <a:xfrm flipH="false" flipV="false" rot="0">
            <a:off x="16628363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190" name="Picture 1190"/>
          <p:cNvPicPr preferRelativeResize="true"/>
          <p:nvPr isPhoto="false"/>
        </p:nvPicPr>
        <p:blipFill>
          <a:blip r:embed="rId6"/>
          <a:srcRect b="0" l="-267" r="-267" t="0"/>
          <a:stretch/>
        </p:blipFill>
        <p:spPr>
          <a:xfrm flipH="false" flipV="false" rot="0">
            <a:off x="16437254" y="838505"/>
            <a:ext cx="1095451" cy="400506"/>
          </a:xfrm>
          <a:prstGeom prst="rect">
            <a:avLst/>
          </a:prstGeom>
        </p:spPr>
      </p:pic>
      <p:sp>
        <p:nvSpPr>
          <p:cNvPr hidden="false" id="1191" name="Shape 1191"/>
          <p:cNvSpPr txBox="false"/>
          <p:nvPr isPhoto="false"/>
        </p:nvSpPr>
        <p:spPr>
          <a:xfrm flipH="false" flipV="false" rot="0">
            <a:off x="16799356" y="838505"/>
            <a:ext cx="733349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6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4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192" name="GroupShape 119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93" name="Shape 1193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194" name="Shape 1194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196" name="Picture 1196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197" name="Shape 1197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1198" name="Shape 1198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1199" name="Shape 1199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00" name="Shape 1200"/>
          <p:cNvSpPr txBox="true"/>
          <p:nvPr isPhoto="false"/>
        </p:nvSpPr>
        <p:spPr>
          <a:xfrm flipH="false" flipV="false" rot="0">
            <a:off x="2667305" y="9982505"/>
            <a:ext cx="1514246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Заключение лекции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01" name="Shape 1201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24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203" name="Picture 1203"/>
          <p:cNvPicPr preferRelativeResize="true"/>
          <p:nvPr isPhoto="false"/>
        </p:nvPicPr>
        <p:blipFill>
          <a:blip r:embed="rId2"/>
          <a:srcRect b="-5" l="0" r="0" t="-5"/>
          <a:stretch/>
        </p:blipFill>
        <p:spPr>
          <a:xfrm flipH="false" flipV="false" rot="0">
            <a:off x="761695" y="2667305"/>
            <a:ext cx="8287207" cy="3143707"/>
          </a:xfrm>
          <a:prstGeom prst="rect">
            <a:avLst/>
          </a:prstGeom>
        </p:spPr>
      </p:pic>
      <p:pic>
        <p:nvPicPr>
          <p:cNvPr hidden="false" id="1205" name="Picture 1205"/>
          <p:cNvPicPr preferRelativeResize="true"/>
          <p:nvPr isPhoto="false"/>
        </p:nvPicPr>
        <p:blipFill>
          <a:blip r:embed="rId3"/>
          <a:srcRect b="-5" l="0" r="0" t="-5"/>
          <a:stretch/>
        </p:blipFill>
        <p:spPr>
          <a:xfrm flipH="false" flipV="false" rot="0">
            <a:off x="9239098" y="2667305"/>
            <a:ext cx="8287207" cy="3143707"/>
          </a:xfrm>
          <a:prstGeom prst="rect">
            <a:avLst/>
          </a:prstGeom>
        </p:spPr>
      </p:pic>
      <p:pic>
        <p:nvPicPr>
          <p:cNvPr hidden="false" id="1207" name="Picture 1207"/>
          <p:cNvPicPr preferRelativeResize="true"/>
          <p:nvPr isPhoto="false"/>
        </p:nvPicPr>
        <p:blipFill>
          <a:blip r:embed="rId4"/>
          <a:srcRect b="-5" l="0" r="0" t="-5"/>
          <a:stretch/>
        </p:blipFill>
        <p:spPr>
          <a:xfrm flipH="false" flipV="false" rot="0">
            <a:off x="761695" y="6001207"/>
            <a:ext cx="8287207" cy="3143707"/>
          </a:xfrm>
          <a:prstGeom prst="rect">
            <a:avLst/>
          </a:prstGeom>
        </p:spPr>
      </p:pic>
      <p:pic>
        <p:nvPicPr>
          <p:cNvPr hidden="false" id="1209" name="Picture 1209"/>
          <p:cNvPicPr preferRelativeResize="true"/>
          <p:nvPr isPhoto="false"/>
        </p:nvPicPr>
        <p:blipFill>
          <a:blip r:embed="rId5"/>
          <a:srcRect b="-5" l="0" r="0" t="-5"/>
          <a:stretch/>
        </p:blipFill>
        <p:spPr>
          <a:xfrm flipH="false" flipV="false" rot="0">
            <a:off x="9239098" y="6001207"/>
            <a:ext cx="8287207" cy="3143707"/>
          </a:xfrm>
          <a:prstGeom prst="rect">
            <a:avLst/>
          </a:prstGeom>
        </p:spPr>
      </p:pic>
      <p:sp>
        <p:nvSpPr>
          <p:cNvPr hidden="false" id="1210" name="Shape 1210"/>
          <p:cNvSpPr txBox="true"/>
          <p:nvPr isPhoto="false"/>
        </p:nvSpPr>
        <p:spPr>
          <a:xfrm flipH="false" flipV="false" rot="0">
            <a:off x="761695" y="761695"/>
            <a:ext cx="9134856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Завершение · ключевые выводы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11" name="Shape 1211"/>
          <p:cNvSpPr txBox="true"/>
          <p:nvPr isPhoto="false"/>
        </p:nvSpPr>
        <p:spPr>
          <a:xfrm flipH="false" flipV="false" rot="0">
            <a:off x="761695" y="1123798"/>
            <a:ext cx="10306202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Что вы должны вынести с лекции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213" name="Picture 1213"/>
          <p:cNvPicPr preferRelativeResize="true"/>
          <p:nvPr isPhoto="false"/>
        </p:nvPicPr>
        <p:blipFill>
          <a:blip r:embed="rId6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1214" name="Shape 1214"/>
          <p:cNvSpPr txBox="true"/>
          <p:nvPr isPhoto="false"/>
        </p:nvSpPr>
        <p:spPr>
          <a:xfrm flipH="false" flipV="false" rot="0">
            <a:off x="1143000" y="2962656"/>
            <a:ext cx="608989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6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01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15" name="Shape 1215"/>
          <p:cNvSpPr txBox="true"/>
          <p:nvPr isPhoto="false"/>
        </p:nvSpPr>
        <p:spPr>
          <a:xfrm flipH="false" flipV="false" rot="0">
            <a:off x="1792224" y="2905049"/>
            <a:ext cx="4200754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Алгоритм = математический объект,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а не «инструкция»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16" name="Shape 1216"/>
          <p:cNvSpPr txBox="true"/>
          <p:nvPr isPhoto="false"/>
        </p:nvSpPr>
        <p:spPr>
          <a:xfrm flipH="false" flipV="false" rot="0">
            <a:off x="1143000" y="3666744"/>
            <a:ext cx="7620610" cy="5239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Свойства </a:t>
            </a:r>
            <a:r>
              <a:rPr b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конечности, определённости, результативности, массовости, дискретности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переводят интуитивное понятие в строгую категорию, допускающую формальный анализ.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17" name="Shape 1217"/>
          <p:cNvSpPr txBox="false"/>
          <p:nvPr isPhoto="false"/>
        </p:nvSpPr>
        <p:spPr>
          <a:xfrm flipH="false" flipV="false" rot="0">
            <a:off x="1143000" y="4318711"/>
            <a:ext cx="7619695" cy="400506"/>
          </a:xfrm>
          <a:prstGeom prst="roundRect">
            <a:avLst>
              <a:gd fmla="val 86975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218" name="Shape 1218"/>
          <p:cNvSpPr txBox="true"/>
          <p:nvPr isPhoto="false"/>
        </p:nvSpPr>
        <p:spPr>
          <a:xfrm flipH="false" flipV="false" rot="0">
            <a:off x="1143000" y="4318711"/>
            <a:ext cx="7620610" cy="4005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14300" lIns="139700" rIns="139700" tIns="114300" wrap="square"/>
          <a:p>
            <a:pPr algn="l" indent="0" marL="0"/>
            <a:r>
              <a:rPr sz="10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→ задача программиста: убедиться, что код удовлетворяет всем 5 свойствам.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19" name="Shape 1219"/>
          <p:cNvSpPr txBox="true"/>
          <p:nvPr isPhoto="false"/>
        </p:nvSpPr>
        <p:spPr>
          <a:xfrm flipH="false" flipV="false" rot="0">
            <a:off x="9620402" y="2962656"/>
            <a:ext cx="590701" cy="4572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600">
                <a:solidFill>
                  <a:srgbClr val="00B8D9"/>
                </a:solidFill>
                <a:latin typeface="Manrope"/>
                <a:ea typeface="Manrope"/>
                <a:cs typeface="Manrope"/>
              </a:rPr>
              <a:t>02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20" name="Shape 1220"/>
          <p:cNvSpPr txBox="true"/>
          <p:nvPr isPhoto="false"/>
        </p:nvSpPr>
        <p:spPr>
          <a:xfrm flipH="false" flipV="false" rot="0">
            <a:off x="10338206" y="2905049"/>
            <a:ext cx="3458260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Существуют принципиальные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границы вычислимости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21" name="Shape 1221"/>
          <p:cNvSpPr txBox="true"/>
          <p:nvPr isPhoto="false"/>
        </p:nvSpPr>
        <p:spPr>
          <a:xfrm flipH="false" flipV="false" rot="0">
            <a:off x="9620402" y="3666744"/>
            <a:ext cx="7620611" cy="5239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Проблема останова, теоремы Гёделя, 10-я проблема Гильберта, PCP — </a:t>
            </a:r>
            <a:r>
              <a:rPr b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не временные ограничения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, а абсолютные. Их не решит и квантовый компьютер.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22" name="Shape 1222"/>
          <p:cNvSpPr txBox="false"/>
          <p:nvPr isPhoto="false"/>
        </p:nvSpPr>
        <p:spPr>
          <a:xfrm flipH="false" flipV="false" rot="0">
            <a:off x="9620402" y="4318711"/>
            <a:ext cx="7619696" cy="400506"/>
          </a:xfrm>
          <a:prstGeom prst="roundRect">
            <a:avLst>
              <a:gd fmla="val 86975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223" name="Shape 1223"/>
          <p:cNvSpPr txBox="true"/>
          <p:nvPr isPhoto="false"/>
        </p:nvSpPr>
        <p:spPr>
          <a:xfrm flipH="false" flipV="false" rot="0">
            <a:off x="9620402" y="4318711"/>
            <a:ext cx="7620611" cy="4005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14300" lIns="139700" rIns="139700" tIns="114300" wrap="square"/>
          <a:p>
            <a:pPr algn="l" indent="0" marL="0"/>
            <a:r>
              <a:rPr sz="10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→ не существует «универсального отладчика», доказывающего отсутствие зависаний.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24" name="Shape 1224"/>
          <p:cNvSpPr txBox="true"/>
          <p:nvPr isPhoto="false"/>
        </p:nvSpPr>
        <p:spPr>
          <a:xfrm flipH="false" flipV="false" rot="0">
            <a:off x="1143000" y="6295644"/>
            <a:ext cx="581557" cy="457199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6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03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25" name="Shape 1225"/>
          <p:cNvSpPr txBox="true"/>
          <p:nvPr isPhoto="false"/>
        </p:nvSpPr>
        <p:spPr>
          <a:xfrm flipH="false" flipV="false" rot="0">
            <a:off x="1854403" y="6238951"/>
            <a:ext cx="3076956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Все «разумные» модели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8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вычислений эквивалентны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26" name="Shape 1226"/>
          <p:cNvSpPr txBox="true"/>
          <p:nvPr isPhoto="false"/>
        </p:nvSpPr>
        <p:spPr>
          <a:xfrm flipH="false" flipV="false" rot="0">
            <a:off x="1143000" y="7000646"/>
            <a:ext cx="7620610" cy="5239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МТ ≡ λ ≡ НАМ ≡ ℛ.</a:t>
            </a:r>
            <a:r>
              <a:rPr sz="1200">
                <a:solidFill>
                  <a:srgbClr val="1E2A3D"/>
                </a:solidFill>
                <a:latin typeface="Inter"/>
                <a:ea typeface="Inter"/>
                <a:cs typeface="Inter"/>
              </a:rPr>
              <a:t> Тезис Чёрча–Тьюринга позволяет нам выбирать парадигму программирования по эргономике задачи, а не по «силе».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27" name="Shape 1227"/>
          <p:cNvSpPr txBox="false"/>
          <p:nvPr isPhoto="false"/>
        </p:nvSpPr>
        <p:spPr>
          <a:xfrm flipH="false" flipV="false" rot="0">
            <a:off x="1143000" y="7652614"/>
            <a:ext cx="7619695" cy="400507"/>
          </a:xfrm>
          <a:prstGeom prst="roundRect">
            <a:avLst>
              <a:gd fmla="val 86975" name="adj"/>
            </a:avLst>
          </a:prstGeom>
          <a:solidFill>
            <a:srgbClr val="F5F8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228" name="Shape 1228"/>
          <p:cNvSpPr txBox="true"/>
          <p:nvPr isPhoto="false"/>
        </p:nvSpPr>
        <p:spPr>
          <a:xfrm flipH="false" flipV="false" rot="0">
            <a:off x="1143000" y="7652614"/>
            <a:ext cx="7620610" cy="40050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14300" lIns="139700" rIns="139700" tIns="114300" wrap="square"/>
          <a:p>
            <a:pPr algn="l" indent="0" marL="0"/>
            <a:r>
              <a:rPr sz="10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→ языки разные, мощность одна; выбирайте инструмент под задачу.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29" name="Shape 1229"/>
          <p:cNvSpPr txBox="true"/>
          <p:nvPr isPhoto="false"/>
        </p:nvSpPr>
        <p:spPr>
          <a:xfrm flipH="false" flipV="false" rot="0">
            <a:off x="9620402" y="6295644"/>
            <a:ext cx="590701" cy="457199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6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04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30" name="Shape 1230"/>
          <p:cNvSpPr txBox="true"/>
          <p:nvPr isPhoto="false"/>
        </p:nvSpPr>
        <p:spPr>
          <a:xfrm flipH="false" flipV="false" rot="0">
            <a:off x="10342778" y="6238951"/>
            <a:ext cx="2886761" cy="5715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Асимптотика — основной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indent="0" marL="0"/>
            <a:r>
              <a:rPr b="true" sz="18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инженерный инструмент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31" name="Shape 1231"/>
          <p:cNvSpPr txBox="true"/>
          <p:nvPr isPhoto="false"/>
        </p:nvSpPr>
        <p:spPr>
          <a:xfrm flipH="false" flipV="false" rot="0">
            <a:off x="9620402" y="7000646"/>
            <a:ext cx="7620611" cy="5239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O(n)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и </a:t>
            </a:r>
            <a:r>
              <a:rPr b="true"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O(n²)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различаются принципиально, а константы — нет. Разница между </a:t>
            </a:r>
            <a:r>
              <a:rPr sz="12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n log n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и </a:t>
            </a:r>
            <a:r>
              <a:rPr sz="12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n²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на миллионе элементов — десятки часов работы.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32" name="Shape 1232"/>
          <p:cNvSpPr txBox="false"/>
          <p:nvPr isPhoto="false"/>
        </p:nvSpPr>
        <p:spPr>
          <a:xfrm flipH="false" flipV="false" rot="0">
            <a:off x="9620402" y="7652614"/>
            <a:ext cx="7619696" cy="418795"/>
          </a:xfrm>
          <a:prstGeom prst="roundRect">
            <a:avLst>
              <a:gd fmla="val 79397" name="adj"/>
            </a:avLst>
          </a:prstGeom>
          <a:solidFill>
            <a:srgbClr val="4A9EFF">
              <a:alpha val="10000"/>
            </a:srgbClr>
          </a:solidFill>
          <a:ln w="12700">
            <a:solidFill>
              <a:srgbClr val="4A9EFF">
                <a:alpha val="30000"/>
              </a:srgbClr>
            </a:solidFill>
            <a:prstDash val="solid"/>
          </a:ln>
        </p:spPr>
      </p:sp>
      <p:sp>
        <p:nvSpPr>
          <p:cNvPr hidden="false" id="1233" name="Shape 1233"/>
          <p:cNvSpPr txBox="true"/>
          <p:nvPr isPhoto="false"/>
        </p:nvSpPr>
        <p:spPr>
          <a:xfrm flipH="false" flipV="false" rot="0">
            <a:off x="9620402" y="7652614"/>
            <a:ext cx="7620611" cy="4197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14300" lIns="139700" rIns="139700" tIns="114300" wrap="square"/>
          <a:p>
            <a:pPr algn="l" indent="0" marL="0"/>
            <a:r>
              <a:rPr sz="1000">
                <a:solidFill>
                  <a:srgbClr val="A8BCD9"/>
                </a:solidFill>
                <a:latin typeface="JetBrains Mono"/>
                <a:ea typeface="JetBrains Mono"/>
                <a:cs typeface="JetBrains Mono"/>
              </a:rPr>
              <a:t>→ перед написанием кода — оценка T(n) и S(n).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34" name="Shape 1234"/>
          <p:cNvSpPr txBox="false"/>
          <p:nvPr isPhoto="false"/>
        </p:nvSpPr>
        <p:spPr>
          <a:xfrm flipH="false" flipV="false" rot="0">
            <a:off x="16633850" y="1000353"/>
            <a:ext cx="75894" cy="75894"/>
          </a:xfrm>
          <a:prstGeom prst="ellipse">
            <a:avLst/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236" name="Picture 1236"/>
          <p:cNvPicPr preferRelativeResize="true"/>
          <p:nvPr isPhoto="false"/>
        </p:nvPicPr>
        <p:blipFill>
          <a:blip r:embed="rId7"/>
          <a:srcRect b="0" l="-101" r="-101" t="0"/>
          <a:stretch/>
        </p:blipFill>
        <p:spPr>
          <a:xfrm flipH="false" flipV="false" rot="0">
            <a:off x="16442741" y="838505"/>
            <a:ext cx="1086307" cy="400506"/>
          </a:xfrm>
          <a:prstGeom prst="rect">
            <a:avLst/>
          </a:prstGeom>
        </p:spPr>
      </p:pic>
      <p:sp>
        <p:nvSpPr>
          <p:cNvPr hidden="false" id="1237" name="Shape 1237"/>
          <p:cNvSpPr txBox="false"/>
          <p:nvPr isPhoto="false"/>
        </p:nvSpPr>
        <p:spPr>
          <a:xfrm flipH="false" flipV="false" rot="0">
            <a:off x="16804844" y="838505"/>
            <a:ext cx="724205" cy="4005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96" sz="12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5 МИН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5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238" name="GroupShape 123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39" name="Shape 1239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240" name="Shape 1240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242" name="Picture 1242"/>
          <p:cNvPicPr preferRelativeResize="true"/>
          <p:nvPr isPhoto="false"/>
        </p:nvPicPr>
        <p:blipFill>
          <a:blip r:embed="rId1"/>
          <a:srcRect b="0" l="-201" r="-201" t="0"/>
          <a:stretch/>
        </p:blipFill>
        <p:spPr>
          <a:xfrm flipH="false" flipV="false" rot="0">
            <a:off x="0" y="0"/>
            <a:ext cx="18288000" cy="75895"/>
          </a:xfrm>
          <a:prstGeom prst="rect">
            <a:avLst/>
          </a:prstGeom>
        </p:spPr>
      </p:pic>
      <p:sp>
        <p:nvSpPr>
          <p:cNvPr hidden="false" id="1243" name="Shape 1243"/>
          <p:cNvSpPr txBox="false"/>
          <p:nvPr isPhoto="false"/>
        </p:nvSpPr>
        <p:spPr>
          <a:xfrm flipH="false" flipV="false" rot="0">
            <a:off x="0" y="9905695"/>
            <a:ext cx="18288000" cy="381304"/>
          </a:xfrm>
          <a:prstGeom prst="rect">
            <a:avLst/>
          </a:prstGeom>
          <a:solidFill>
            <a:srgbClr val="F5F8FC"/>
          </a:solidFill>
          <a:ln>
            <a:prstDash val="solid"/>
          </a:ln>
        </p:spPr>
      </p:sp>
      <p:sp>
        <p:nvSpPr>
          <p:cNvPr hidden="false" id="1244" name="Shape 1244"/>
          <p:cNvSpPr txBox="false"/>
          <p:nvPr isPhoto="false"/>
        </p:nvSpPr>
        <p:spPr>
          <a:xfrm flipH="false" flipV="false" rot="0">
            <a:off x="0" y="9905695"/>
            <a:ext cx="18288000" cy="9143"/>
          </a:xfrm>
          <a:prstGeom prst="rect">
            <a:avLst/>
          </a:prstGeom>
          <a:solidFill>
            <a:srgbClr val="D7DEE9"/>
          </a:solidFill>
          <a:ln w="12700">
            <a:solidFill>
              <a:srgbClr val="D7DEE9">
                <a:alpha val="0"/>
              </a:srgbClr>
            </a:solidFill>
            <a:prstDash val="solid"/>
          </a:ln>
        </p:spPr>
      </p:sp>
      <p:sp>
        <p:nvSpPr>
          <p:cNvPr hidden="false" id="1245" name="Shape 1245"/>
          <p:cNvSpPr txBox="true"/>
          <p:nvPr isPhoto="false"/>
        </p:nvSpPr>
        <p:spPr>
          <a:xfrm flipH="false" flipV="false" rot="0">
            <a:off x="571500" y="9982505"/>
            <a:ext cx="1347825" cy="21031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48" sz="1200">
                <a:solidFill>
                  <a:srgbClr val="1B3A7A"/>
                </a:solidFill>
                <a:latin typeface="Manrope"/>
                <a:ea typeface="Manrope"/>
                <a:cs typeface="Manrope"/>
              </a:rPr>
              <a:t>СПбГУТ · 2026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46" name="Shape 1246"/>
          <p:cNvSpPr txBox="true"/>
          <p:nvPr isPhoto="false"/>
        </p:nvSpPr>
        <p:spPr>
          <a:xfrm flipH="false" flipV="false" rot="0">
            <a:off x="2667305" y="9982505"/>
            <a:ext cx="1047901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100">
                <a:solidFill>
                  <a:srgbClr val="5A6B85"/>
                </a:solidFill>
                <a:latin typeface="Inter"/>
                <a:ea typeface="Inter"/>
                <a:cs typeface="Inter"/>
              </a:rPr>
              <a:t>Самопроверка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47" name="Shape 1247"/>
          <p:cNvSpPr txBox="true"/>
          <p:nvPr isPhoto="false"/>
        </p:nvSpPr>
        <p:spPr>
          <a:xfrm flipH="false" flipV="false" rot="0">
            <a:off x="17335196" y="9982505"/>
            <a:ext cx="571500" cy="38130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r" indent="0" marL="0"/>
            <a:r>
              <a:rPr sz="1100">
                <a:solidFill>
                  <a:srgbClr val="5A6B85"/>
                </a:solidFill>
                <a:latin typeface="JetBrains Mono"/>
                <a:ea typeface="JetBrains Mono"/>
                <a:cs typeface="JetBrains Mono"/>
              </a:rPr>
              <a:t>25 / 26</a:t>
            </a:r>
            <a:endParaRPr sz="1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249" name="Picture 1249"/>
          <p:cNvPicPr preferRelativeResize="true"/>
          <p:nvPr isPhoto="false"/>
        </p:nvPicPr>
        <p:blipFill>
          <a:blip r:embed="rId2"/>
          <a:srcRect b="0" l="-1" r="-1" t="0"/>
          <a:stretch/>
        </p:blipFill>
        <p:spPr>
          <a:xfrm flipH="false" flipV="false" rot="0">
            <a:off x="761695" y="3191256"/>
            <a:ext cx="8287207" cy="6143854"/>
          </a:xfrm>
          <a:prstGeom prst="rect">
            <a:avLst/>
          </a:prstGeom>
        </p:spPr>
      </p:pic>
      <p:pic>
        <p:nvPicPr>
          <p:cNvPr hidden="false" id="1251" name="Picture 1251"/>
          <p:cNvPicPr preferRelativeResize="true"/>
          <p:nvPr isPhoto="false"/>
        </p:nvPicPr>
        <p:blipFill>
          <a:blip r:embed="rId2"/>
          <a:srcRect b="0" l="-1" r="-1" t="0"/>
          <a:stretch/>
        </p:blipFill>
        <p:spPr>
          <a:xfrm flipH="false" flipV="false" rot="0">
            <a:off x="9239098" y="3191256"/>
            <a:ext cx="8287207" cy="6143854"/>
          </a:xfrm>
          <a:prstGeom prst="rect">
            <a:avLst/>
          </a:prstGeom>
        </p:spPr>
      </p:pic>
      <p:sp>
        <p:nvSpPr>
          <p:cNvPr hidden="false" id="1252" name="Shape 1252"/>
          <p:cNvSpPr txBox="true"/>
          <p:nvPr isPhoto="false"/>
        </p:nvSpPr>
        <p:spPr>
          <a:xfrm flipH="false" flipV="false" rot="0">
            <a:off x="761695" y="761695"/>
            <a:ext cx="6238950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Самопроверка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53" name="Shape 1253"/>
          <p:cNvSpPr txBox="true"/>
          <p:nvPr isPhoto="false"/>
        </p:nvSpPr>
        <p:spPr>
          <a:xfrm flipH="false" flipV="false" rot="0">
            <a:off x="761695" y="1123798"/>
            <a:ext cx="6599225" cy="6099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-43" sz="43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Контрольные вопросы</a:t>
            </a:r>
            <a:endParaRPr sz="4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255" name="Picture 1255"/>
          <p:cNvPicPr preferRelativeResize="true"/>
          <p:nvPr isPhoto="false"/>
        </p:nvPicPr>
        <p:blipFill>
          <a:blip r:embed="rId3"/>
          <a:srcRect b="0" l="-80" r="-80" t="0"/>
          <a:stretch/>
        </p:blipFill>
        <p:spPr>
          <a:xfrm flipH="false" flipV="false" rot="0">
            <a:off x="761695" y="2143354"/>
            <a:ext cx="1143000" cy="47549"/>
          </a:xfrm>
          <a:prstGeom prst="rect">
            <a:avLst/>
          </a:prstGeom>
        </p:spPr>
      </p:pic>
      <p:sp>
        <p:nvSpPr>
          <p:cNvPr hidden="false" id="1256" name="Shape 1256"/>
          <p:cNvSpPr txBox="true"/>
          <p:nvPr isPhoto="false"/>
        </p:nvSpPr>
        <p:spPr>
          <a:xfrm flipH="false" flipV="false" rot="0">
            <a:off x="761695" y="2428646"/>
            <a:ext cx="16764609" cy="2862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500">
                <a:solidFill>
                  <a:srgbClr val="5A6B85"/>
                </a:solidFill>
                <a:latin typeface="Inter"/>
                <a:ea typeface="Inter"/>
                <a:cs typeface="Inter"/>
              </a:rPr>
              <a:t>Письменно ответьте на 7 вопросов. Ожидаемый объём ответа — 5–10 строк. Ссылайтесь на главы 3–4 пособия и материалы лекции.</a:t>
            </a:r>
            <a:endParaRPr sz="1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57" name="Shape 1257"/>
          <p:cNvSpPr txBox="true"/>
          <p:nvPr isPhoto="false"/>
        </p:nvSpPr>
        <p:spPr>
          <a:xfrm flipH="false" flipV="false" rot="0">
            <a:off x="1143000" y="3476549"/>
            <a:ext cx="571500" cy="4197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300">
                <a:solidFill>
                  <a:srgbClr val="2E6FD9"/>
                </a:solidFill>
                <a:latin typeface="Manrope"/>
                <a:ea typeface="Manrope"/>
                <a:cs typeface="Manrope"/>
              </a:rPr>
              <a:t>Q1</a:t>
            </a:r>
            <a:endParaRPr sz="3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58" name="Shape 1258"/>
          <p:cNvSpPr txBox="true"/>
          <p:nvPr isPhoto="false"/>
        </p:nvSpPr>
        <p:spPr>
          <a:xfrm flipH="false" flipV="false" rot="0">
            <a:off x="1886407" y="3476549"/>
            <a:ext cx="6782104" cy="7717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 Перечислите </a:t>
            </a:r>
            <a:r>
              <a:rPr b="true"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пять обязательных свойств</a:t>
            </a:r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 алгоритма и для каждого приведите контрпример — последовательность инструкций, нарушающую только это свойство.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260" name="Picture 1260"/>
          <p:cNvPicPr preferRelativeResize="true"/>
          <p:nvPr isPhoto="false"/>
        </p:nvPicPr>
        <p:blipFill>
          <a:blip r:embed="rId4"/>
          <a:srcRect b="0" l="-2083" r="-2083" t="0"/>
          <a:stretch/>
        </p:blipFill>
        <p:spPr>
          <a:xfrm flipH="false" flipV="false" rot="0">
            <a:off x="1143000" y="4476902"/>
            <a:ext cx="7524598" cy="9144"/>
          </a:xfrm>
          <a:prstGeom prst="rect">
            <a:avLst/>
          </a:prstGeom>
        </p:spPr>
      </p:pic>
      <p:sp>
        <p:nvSpPr>
          <p:cNvPr hidden="false" id="1261" name="Shape 1261"/>
          <p:cNvSpPr txBox="true"/>
          <p:nvPr isPhoto="false"/>
        </p:nvSpPr>
        <p:spPr>
          <a:xfrm flipH="false" flipV="false" rot="0">
            <a:off x="1143000" y="4714646"/>
            <a:ext cx="571500" cy="4197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3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Q2</a:t>
            </a:r>
            <a:endParaRPr sz="3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62" name="Shape 1262"/>
          <p:cNvSpPr txBox="true"/>
          <p:nvPr isPhoto="false"/>
        </p:nvSpPr>
        <p:spPr>
          <a:xfrm flipH="false" flipV="false" rot="0">
            <a:off x="1886407" y="4714646"/>
            <a:ext cx="6782104" cy="7717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 Запишите алгоритм Евклида в трёх формах: </a:t>
            </a:r>
            <a:r>
              <a:rPr b="true"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псевдокод</a:t>
            </a:r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, </a:t>
            </a:r>
            <a:r>
              <a:rPr b="true"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блок-схема</a:t>
            </a:r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, </a:t>
            </a:r>
            <a:r>
              <a:rPr b="true"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математическая формула</a:t>
            </a:r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. Вычислите вручную НОД(462, 168) с трассировкой шагов.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264" name="Picture 1264"/>
          <p:cNvPicPr preferRelativeResize="true"/>
          <p:nvPr isPhoto="false"/>
        </p:nvPicPr>
        <p:blipFill>
          <a:blip r:embed="rId4"/>
          <a:srcRect b="0" l="-2083" r="-2083" t="0"/>
          <a:stretch/>
        </p:blipFill>
        <p:spPr>
          <a:xfrm flipH="false" flipV="false" rot="0">
            <a:off x="1143000" y="5715000"/>
            <a:ext cx="7524598" cy="9144"/>
          </a:xfrm>
          <a:prstGeom prst="rect">
            <a:avLst/>
          </a:prstGeom>
        </p:spPr>
      </p:pic>
      <p:sp>
        <p:nvSpPr>
          <p:cNvPr hidden="false" id="1265" name="Shape 1265"/>
          <p:cNvSpPr txBox="true"/>
          <p:nvPr isPhoto="false"/>
        </p:nvSpPr>
        <p:spPr>
          <a:xfrm flipH="false" flipV="false" rot="0">
            <a:off x="1143000" y="5952744"/>
            <a:ext cx="571500" cy="4197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300">
                <a:solidFill>
                  <a:srgbClr val="00B8D9"/>
                </a:solidFill>
                <a:latin typeface="Manrope"/>
                <a:ea typeface="Manrope"/>
                <a:cs typeface="Manrope"/>
              </a:rPr>
              <a:t>Q3</a:t>
            </a:r>
            <a:endParaRPr sz="3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66" name="Shape 1266"/>
          <p:cNvSpPr txBox="true"/>
          <p:nvPr isPhoto="false"/>
        </p:nvSpPr>
        <p:spPr>
          <a:xfrm flipH="false" flipV="false" rot="0">
            <a:off x="1886407" y="5952744"/>
            <a:ext cx="6782104" cy="7717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 В чём различие между </a:t>
            </a:r>
            <a:r>
              <a:rPr b="true"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интуитивным</a:t>
            </a:r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 и </a:t>
            </a:r>
            <a:r>
              <a:rPr b="true"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формальным</a:t>
            </a:r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 определениями алгоритма? Опишите подход </a:t>
            </a:r>
            <a:r>
              <a:rPr b="true"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А. Н. Колмогорова</a:t>
            </a:r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 в одном абзаце. Что такое K(x)?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268" name="Picture 1268"/>
          <p:cNvPicPr preferRelativeResize="true"/>
          <p:nvPr isPhoto="false"/>
        </p:nvPicPr>
        <p:blipFill>
          <a:blip r:embed="rId4"/>
          <a:srcRect b="0" l="-2083" r="-2083" t="0"/>
          <a:stretch/>
        </p:blipFill>
        <p:spPr>
          <a:xfrm flipH="false" flipV="false" rot="0">
            <a:off x="1143000" y="6953098"/>
            <a:ext cx="7524598" cy="9143"/>
          </a:xfrm>
          <a:prstGeom prst="rect">
            <a:avLst/>
          </a:prstGeom>
        </p:spPr>
      </p:pic>
      <p:sp>
        <p:nvSpPr>
          <p:cNvPr hidden="false" id="1269" name="Shape 1269"/>
          <p:cNvSpPr txBox="true"/>
          <p:nvPr isPhoto="false"/>
        </p:nvSpPr>
        <p:spPr>
          <a:xfrm flipH="false" flipV="false" rot="0">
            <a:off x="1143000" y="7191756"/>
            <a:ext cx="571500" cy="4197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300">
                <a:solidFill>
                  <a:srgbClr val="1CA77F"/>
                </a:solidFill>
                <a:latin typeface="Manrope"/>
                <a:ea typeface="Manrope"/>
                <a:cs typeface="Manrope"/>
              </a:rPr>
              <a:t>Q4</a:t>
            </a:r>
            <a:endParaRPr sz="3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70" name="Shape 1270"/>
          <p:cNvSpPr txBox="true"/>
          <p:nvPr isPhoto="false"/>
        </p:nvSpPr>
        <p:spPr>
          <a:xfrm flipH="false" flipV="false" rot="0">
            <a:off x="1886407" y="7191756"/>
            <a:ext cx="6782104" cy="5148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 Сформулируйте </a:t>
            </a:r>
            <a:r>
              <a:rPr b="true"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нормальный алгоритм Маркова</a:t>
            </a:r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 для замены всех вхождений «ab» на «ba» в строке. Покажите работу на входе «aabab».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71" name="Shape 1271"/>
          <p:cNvSpPr txBox="true"/>
          <p:nvPr isPhoto="false"/>
        </p:nvSpPr>
        <p:spPr>
          <a:xfrm flipH="false" flipV="false" rot="0">
            <a:off x="9620402" y="3476549"/>
            <a:ext cx="571500" cy="4197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3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Q5</a:t>
            </a:r>
            <a:endParaRPr sz="3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72" name="Shape 1272"/>
          <p:cNvSpPr txBox="true"/>
          <p:nvPr isPhoto="false"/>
        </p:nvSpPr>
        <p:spPr>
          <a:xfrm flipH="false" flipV="false" rot="0">
            <a:off x="10362895" y="3476549"/>
            <a:ext cx="6782104" cy="5148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 Изложите идею </a:t>
            </a:r>
            <a:r>
              <a:rPr b="true"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диагонального доказательства Тьюринга</a:t>
            </a:r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 неразрешимости проблемы останова. Где именно возникает противоречие?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274" name="Picture 1274"/>
          <p:cNvPicPr preferRelativeResize="true"/>
          <p:nvPr isPhoto="false"/>
        </p:nvPicPr>
        <p:blipFill>
          <a:blip r:embed="rId4"/>
          <a:srcRect b="0" l="-2083" r="-2083" t="0"/>
          <a:stretch/>
        </p:blipFill>
        <p:spPr>
          <a:xfrm flipH="false" flipV="false" rot="0">
            <a:off x="9620402" y="4219956"/>
            <a:ext cx="7524598" cy="9144"/>
          </a:xfrm>
          <a:prstGeom prst="rect">
            <a:avLst/>
          </a:prstGeom>
        </p:spPr>
      </p:pic>
      <p:sp>
        <p:nvSpPr>
          <p:cNvPr hidden="false" id="1275" name="Shape 1275"/>
          <p:cNvSpPr txBox="true"/>
          <p:nvPr isPhoto="false"/>
        </p:nvSpPr>
        <p:spPr>
          <a:xfrm flipH="false" flipV="false" rot="0">
            <a:off x="9620402" y="4457700"/>
            <a:ext cx="571500" cy="4197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300">
                <a:solidFill>
                  <a:srgbClr val="D04A4A"/>
                </a:solidFill>
                <a:latin typeface="Manrope"/>
                <a:ea typeface="Manrope"/>
                <a:cs typeface="Manrope"/>
              </a:rPr>
              <a:t>Q6</a:t>
            </a:r>
            <a:endParaRPr sz="3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76" name="Shape 1276"/>
          <p:cNvSpPr txBox="true"/>
          <p:nvPr isPhoto="false"/>
        </p:nvSpPr>
        <p:spPr>
          <a:xfrm flipH="false" flipV="false" rot="0">
            <a:off x="10362895" y="4457700"/>
            <a:ext cx="6782104" cy="514806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 Сформулируйте </a:t>
            </a:r>
            <a:r>
              <a:rPr b="true"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1-ю и 2-ю теоремы Гёделя</a:t>
            </a:r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. Почему 2-я теорема разрушила </a:t>
            </a:r>
            <a:r>
              <a:rPr b="true"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программу Гильберта</a:t>
            </a:r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 по полной формализации математики?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278" name="Picture 1278"/>
          <p:cNvPicPr preferRelativeResize="true"/>
          <p:nvPr isPhoto="false"/>
        </p:nvPicPr>
        <p:blipFill>
          <a:blip r:embed="rId4"/>
          <a:srcRect b="0" l="-2083" r="-2083" t="0"/>
          <a:stretch/>
        </p:blipFill>
        <p:spPr>
          <a:xfrm flipH="false" flipV="false" rot="0">
            <a:off x="9620402" y="5201107"/>
            <a:ext cx="7524598" cy="9144"/>
          </a:xfrm>
          <a:prstGeom prst="rect">
            <a:avLst/>
          </a:prstGeom>
        </p:spPr>
      </p:pic>
      <p:sp>
        <p:nvSpPr>
          <p:cNvPr hidden="false" id="1279" name="Shape 1279"/>
          <p:cNvSpPr txBox="true"/>
          <p:nvPr isPhoto="false"/>
        </p:nvSpPr>
        <p:spPr>
          <a:xfrm flipH="false" flipV="false" rot="0">
            <a:off x="9620402" y="5438851"/>
            <a:ext cx="571500" cy="4197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3300">
                <a:solidFill>
                  <a:srgbClr val="8E2727"/>
                </a:solidFill>
                <a:latin typeface="Manrope"/>
                <a:ea typeface="Manrope"/>
                <a:cs typeface="Manrope"/>
              </a:rPr>
              <a:t>Q7</a:t>
            </a:r>
            <a:endParaRPr sz="3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80" name="Shape 1280"/>
          <p:cNvSpPr txBox="true"/>
          <p:nvPr isPhoto="false"/>
        </p:nvSpPr>
        <p:spPr>
          <a:xfrm flipH="false" flipV="false" rot="0">
            <a:off x="10362895" y="5438851"/>
            <a:ext cx="6782104" cy="771754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 Сравните </a:t>
            </a:r>
            <a:r>
              <a:rPr b="true"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четыре парадигмы программирования</a:t>
            </a:r>
            <a:r>
              <a:rPr sz="1300">
                <a:solidFill>
                  <a:srgbClr val="0A1F44"/>
                </a:solidFill>
                <a:latin typeface="Inter"/>
                <a:ea typeface="Inter"/>
                <a:cs typeface="Inter"/>
              </a:rPr>
              <a:t> по критерию «модель состояния». Какие задачи лучше решаются в каждой? Приведите по одному примеру. 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282" name="Picture 1282"/>
          <p:cNvPicPr preferRelativeResize="true"/>
          <p:nvPr isPhoto="false"/>
        </p:nvPicPr>
        <p:blipFill>
          <a:blip r:embed="rId4"/>
          <a:srcRect b="0" l="-2083" r="-2083" t="0"/>
          <a:stretch/>
        </p:blipFill>
        <p:spPr>
          <a:xfrm flipH="false" flipV="false" rot="0">
            <a:off x="9620402" y="6439205"/>
            <a:ext cx="7524598" cy="9144"/>
          </a:xfrm>
          <a:prstGeom prst="rect">
            <a:avLst/>
          </a:prstGeom>
        </p:spPr>
      </p:pic>
      <p:pic>
        <p:nvPicPr>
          <p:cNvPr hidden="false" id="1284" name="Picture 1284"/>
          <p:cNvPicPr preferRelativeResize="true"/>
          <p:nvPr isPhoto="false"/>
        </p:nvPicPr>
        <p:blipFill>
          <a:blip r:embed="rId5"/>
          <a:srcRect b="-8" l="0" r="0" t="-8"/>
          <a:stretch/>
        </p:blipFill>
        <p:spPr>
          <a:xfrm flipH="false" flipV="false" rot="0">
            <a:off x="9620402" y="6676949"/>
            <a:ext cx="7524598" cy="1047901"/>
          </a:xfrm>
          <a:prstGeom prst="rect">
            <a:avLst/>
          </a:prstGeom>
        </p:spPr>
      </p:pic>
      <p:sp>
        <p:nvSpPr>
          <p:cNvPr hidden="false" id="1285" name="Shape 1285"/>
          <p:cNvSpPr txBox="true"/>
          <p:nvPr isPhoto="false"/>
        </p:nvSpPr>
        <p:spPr>
          <a:xfrm flipH="false" flipV="false" rot="0">
            <a:off x="9829800" y="6848856"/>
            <a:ext cx="342900" cy="3429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27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★</a:t>
            </a:r>
            <a:endParaRPr sz="27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86" name="Shape 1286"/>
          <p:cNvSpPr txBox="true"/>
          <p:nvPr isPhoto="false"/>
        </p:nvSpPr>
        <p:spPr>
          <a:xfrm flipH="false" flipV="false" rot="0">
            <a:off x="10344607" y="6848856"/>
            <a:ext cx="6591909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47" sz="10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БОНУС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87" name="Shape 1287"/>
          <p:cNvSpPr txBox="true"/>
          <p:nvPr isPhoto="false"/>
        </p:nvSpPr>
        <p:spPr>
          <a:xfrm flipH="false" flipV="false" rot="0">
            <a:off x="10344607" y="7086600"/>
            <a:ext cx="6591909" cy="4672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 Докажите, что асимптотика алгоритма Евклида — </a:t>
            </a:r>
            <a:r>
              <a:rPr sz="1200">
                <a:solidFill>
                  <a:srgbClr val="4A9EFF"/>
                </a:solidFill>
                <a:latin typeface="JetBrains Mono"/>
                <a:ea typeface="JetBrains Mono"/>
                <a:cs typeface="JetBrains Mono"/>
              </a:rPr>
              <a:t>O(log min(a, b))</a:t>
            </a:r>
            <a:r>
              <a:rPr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. Подсказка: используйте оценку через числа Фибоначчи. 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88" name="Shape 1288"/>
          <p:cNvSpPr txBox="false"/>
          <p:nvPr isPhoto="false"/>
        </p:nvSpPr>
        <p:spPr>
          <a:xfrm flipH="false" flipV="false" rot="0">
            <a:off x="14718182" y="838505"/>
            <a:ext cx="2809951" cy="400506"/>
          </a:xfrm>
          <a:prstGeom prst="roundRect">
            <a:avLst>
              <a:gd fmla="val 228311" name="adj"/>
            </a:avLst>
          </a:prstGeom>
          <a:solidFill>
            <a:srgbClr val="F0B42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hidden="false" id="1289" name="Shape 1289"/>
          <p:cNvSpPr txBox="false"/>
          <p:nvPr isPhoto="false"/>
        </p:nvSpPr>
        <p:spPr>
          <a:xfrm flipH="false" flipV="false" rot="0">
            <a:off x="14718182" y="838505"/>
            <a:ext cx="2809951" cy="4005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101600" lIns="190500" rIns="190500" tIns="101600" wrap="square"/>
          <a:p>
            <a:pPr algn="ctr" indent="0" marL="0"/>
            <a:r>
              <a:rPr b="true" spc="96" sz="12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📝 ДЛЯ ДОМАШНЕЙ РАБОТЫ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26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290" name="GroupShape 129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91" name="Shape 1291"/>
          <p:cNvSpPr txBox="false"/>
          <p:nvPr isPhoto="false"/>
        </p:nvSpPr>
        <p:spPr>
          <a:xfrm flipH="false" flipV="false" rot="0"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hidden="false" id="1293" name="Picture 1293"/>
          <p:cNvPicPr preferRelativeResize="true"/>
          <p:nvPr isPhoto="false"/>
        </p:nvPicPr>
        <p:blipFill>
          <a:blip r:embed="rId1"/>
          <a:srcRect b="0" l="0" r="0" t="0"/>
          <a:stretch/>
        </p:blipFill>
        <p:spPr>
          <a:xfrm flipH="false" flipV="false"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hidden="false" id="1295" name="Picture 1295"/>
          <p:cNvPicPr preferRelativeResize="true"/>
          <p:nvPr isPhoto="false"/>
        </p:nvPicPr>
        <p:blipFill>
          <a:blip r:embed="rId2"/>
          <a:srcRect b="0" l="0" r="0" t="0"/>
          <a:stretch/>
        </p:blipFill>
        <p:spPr>
          <a:xfrm flipH="false" flipV="false"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hidden="false" id="1297" name="Picture 1297"/>
          <p:cNvPicPr preferRelativeResize="true"/>
          <p:nvPr isPhoto="false"/>
        </p:nvPicPr>
        <p:blipFill>
          <a:blip r:embed="rId3"/>
          <a:srcRect b="-400" l="0" r="0" t="-400"/>
          <a:stretch/>
        </p:blipFill>
        <p:spPr>
          <a:xfrm flipH="false" flipV="false" rot="0">
            <a:off x="0" y="0"/>
            <a:ext cx="18288000" cy="57606"/>
          </a:xfrm>
          <a:prstGeom prst="rect">
            <a:avLst/>
          </a:prstGeom>
        </p:spPr>
      </p:pic>
      <p:pic>
        <p:nvPicPr>
          <p:cNvPr hidden="false" id="1299" name="Picture 1299"/>
          <p:cNvPicPr preferRelativeResize="true"/>
          <p:nvPr isPhoto="false"/>
        </p:nvPicPr>
        <p:blipFill>
          <a:blip r:embed="rId4"/>
          <a:srcRect b="0" l="-11" r="-11" t="0"/>
          <a:stretch/>
        </p:blipFill>
        <p:spPr>
          <a:xfrm flipH="false" flipV="false" rot="0">
            <a:off x="761695" y="2762402"/>
            <a:ext cx="16763695" cy="1333195"/>
          </a:xfrm>
          <a:prstGeom prst="rect">
            <a:avLst/>
          </a:prstGeom>
        </p:spPr>
      </p:pic>
      <p:sp>
        <p:nvSpPr>
          <p:cNvPr hidden="false" id="1300" name="Shape 1300"/>
          <p:cNvSpPr txBox="false"/>
          <p:nvPr isPhoto="false"/>
        </p:nvSpPr>
        <p:spPr>
          <a:xfrm flipH="false" flipV="false" rot="0">
            <a:off x="761695" y="4334256"/>
            <a:ext cx="8287207" cy="5000854"/>
          </a:xfrm>
          <a:prstGeom prst="roundRect">
            <a:avLst>
              <a:gd fmla="val 975" name="adj"/>
            </a:avLst>
          </a:prstGeom>
          <a:solidFill>
            <a:srgbClr val="FFFFFF">
              <a:alpha val="4000"/>
            </a:srgbClr>
          </a:solidFill>
          <a:ln w="12700">
            <a:solidFill>
              <a:srgbClr val="4A9EFF">
                <a:alpha val="20000"/>
              </a:srgbClr>
            </a:solidFill>
            <a:prstDash val="solid"/>
          </a:ln>
        </p:spPr>
      </p:sp>
      <p:sp>
        <p:nvSpPr>
          <p:cNvPr hidden="false" id="1301" name="Shape 1301"/>
          <p:cNvSpPr txBox="false"/>
          <p:nvPr isPhoto="false"/>
        </p:nvSpPr>
        <p:spPr>
          <a:xfrm flipH="false" flipV="false" rot="0">
            <a:off x="9239098" y="4334256"/>
            <a:ext cx="8287207" cy="5000854"/>
          </a:xfrm>
          <a:prstGeom prst="roundRect">
            <a:avLst>
              <a:gd fmla="val 975" name="adj"/>
            </a:avLst>
          </a:prstGeom>
          <a:solidFill>
            <a:srgbClr val="FFFFFF">
              <a:alpha val="4000"/>
            </a:srgbClr>
          </a:solidFill>
          <a:ln w="12700">
            <a:solidFill>
              <a:srgbClr val="00B8D9">
                <a:alpha val="20000"/>
              </a:srgbClr>
            </a:solidFill>
            <a:prstDash val="solid"/>
          </a:ln>
        </p:spPr>
      </p:sp>
      <p:sp>
        <p:nvSpPr>
          <p:cNvPr hidden="false" id="1302" name="Shape 1302"/>
          <p:cNvSpPr txBox="true"/>
          <p:nvPr isPhoto="false"/>
        </p:nvSpPr>
        <p:spPr>
          <a:xfrm flipH="false" flipV="false" rot="0">
            <a:off x="761695" y="761695"/>
            <a:ext cx="5210251" cy="22860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216" sz="13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ИСТОЧНИКИ И РЕКОМЕНДОВАННАЯ ЛИТЕРАТУРА</a:t>
            </a:r>
            <a:endParaRPr sz="13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03" name="Shape 1303"/>
          <p:cNvSpPr txBox="true"/>
          <p:nvPr isPhoto="false"/>
        </p:nvSpPr>
        <p:spPr>
          <a:xfrm flipH="false" flipV="false" rot="0">
            <a:off x="761695" y="1123798"/>
            <a:ext cx="5210251" cy="648309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48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Литература</a:t>
            </a:r>
            <a:endParaRPr sz="4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305" name="Picture 1305"/>
          <p:cNvPicPr preferRelativeResize="true"/>
          <p:nvPr isPhoto="false"/>
        </p:nvPicPr>
        <p:blipFill>
          <a:blip r:embed="rId5"/>
          <a:srcRect b="0" l="-80" r="-80" t="0"/>
          <a:stretch/>
        </p:blipFill>
        <p:spPr>
          <a:xfrm flipH="false" flipV="false" rot="0">
            <a:off x="761695" y="2286000"/>
            <a:ext cx="1143000" cy="47549"/>
          </a:xfrm>
          <a:prstGeom prst="rect">
            <a:avLst/>
          </a:prstGeom>
        </p:spPr>
      </p:pic>
      <p:sp>
        <p:nvSpPr>
          <p:cNvPr hidden="false" id="1306" name="Shape 1306"/>
          <p:cNvSpPr txBox="true"/>
          <p:nvPr isPhoto="false"/>
        </p:nvSpPr>
        <p:spPr>
          <a:xfrm flipH="false" flipV="false" rot="0">
            <a:off x="1143000" y="2952598"/>
            <a:ext cx="762610" cy="952805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ctr" indent="0" marL="0"/>
            <a:r>
              <a:rPr b="true" sz="2200">
                <a:solidFill>
                  <a:srgbClr val="0A1F44"/>
                </a:solidFill>
                <a:latin typeface="Manrope"/>
                <a:ea typeface="Manrope"/>
                <a:cs typeface="Manrope"/>
              </a:rPr>
              <a:t>★</a:t>
            </a:r>
            <a:endParaRPr sz="2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07" name="Shape 1307"/>
          <p:cNvSpPr txBox="true"/>
          <p:nvPr isPhoto="false"/>
        </p:nvSpPr>
        <p:spPr>
          <a:xfrm flipH="false" flipV="false" rot="0">
            <a:off x="2133295" y="2952598"/>
            <a:ext cx="15011705" cy="18105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pc="168" sz="1000">
                <a:solidFill>
                  <a:srgbClr val="F0B429"/>
                </a:solidFill>
                <a:latin typeface="Manrope"/>
                <a:ea typeface="Manrope"/>
                <a:cs typeface="Manrope"/>
              </a:rPr>
              <a:t>ОСНОВНОЕ ПОСОБИЕ · ГЛАВЫ 3—4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08" name="Shape 1308"/>
          <p:cNvSpPr txBox="true"/>
          <p:nvPr isPhoto="false"/>
        </p:nvSpPr>
        <p:spPr>
          <a:xfrm flipH="false" flipV="false" rot="0">
            <a:off x="2133295" y="3209544"/>
            <a:ext cx="15011705" cy="3054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80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М. А. Бирюков, Т. В. Ермакова, А. И. Попов. Алгоритмические основы программной инженерии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09" name="Shape 1309"/>
          <p:cNvSpPr txBox="true"/>
          <p:nvPr isPhoto="false"/>
        </p:nvSpPr>
        <p:spPr>
          <a:xfrm flipH="false" flipV="false" rot="0">
            <a:off x="2133295" y="3564331"/>
            <a:ext cx="15011705" cy="191110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z="1200">
                <a:solidFill>
                  <a:srgbClr val="A8BCD9"/>
                </a:solidFill>
                <a:latin typeface="Inter"/>
                <a:ea typeface="Inter"/>
                <a:cs typeface="Inter"/>
              </a:rPr>
              <a:t>Учебное пособие. — СПб.: СПбГУТ им. проф. М. А. Бонч-Бруевича, 2026.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0" name="Shape 1310"/>
          <p:cNvSpPr txBox="true"/>
          <p:nvPr isPhoto="false"/>
        </p:nvSpPr>
        <p:spPr>
          <a:xfrm flipH="false" flipV="false" rot="0">
            <a:off x="1143000" y="5105095"/>
            <a:ext cx="277063" cy="4764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[1]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1" name="Shape 1311"/>
          <p:cNvSpPr txBox="true"/>
          <p:nvPr isPhoto="false"/>
        </p:nvSpPr>
        <p:spPr>
          <a:xfrm flipH="false" flipV="false" rot="0">
            <a:off x="1550822" y="5105095"/>
            <a:ext cx="7125005" cy="4764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Тьюринг А. М.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On Computable Numbers, with an Application to the Entscheidungsproblem. // </a:t>
            </a:r>
            <a:r>
              <a:rPr i="true"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Proc. London Math. Soc.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, 1936.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2" name="Shape 1312"/>
          <p:cNvSpPr txBox="true"/>
          <p:nvPr isPhoto="false"/>
        </p:nvSpPr>
        <p:spPr>
          <a:xfrm flipH="false" flipV="false" rot="0">
            <a:off x="1143000" y="5748833"/>
            <a:ext cx="277063" cy="4764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[2]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3" name="Shape 1313"/>
          <p:cNvSpPr txBox="true"/>
          <p:nvPr isPhoto="false"/>
        </p:nvSpPr>
        <p:spPr>
          <a:xfrm flipH="false" flipV="false" rot="0">
            <a:off x="1550822" y="5748833"/>
            <a:ext cx="7125005" cy="4764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Гёдель К.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Über formal unentscheidbare Sätze... — Вена, 1931. Рус. пер.: О формально неразрешимых предложениях </a:t>
            </a:r>
            <a:r>
              <a:rPr i="true"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Principia Mathematica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4" name="Shape 1314"/>
          <p:cNvSpPr txBox="true"/>
          <p:nvPr isPhoto="false"/>
        </p:nvSpPr>
        <p:spPr>
          <a:xfrm flipH="false" flipV="false" rot="0">
            <a:off x="1143000" y="6393485"/>
            <a:ext cx="277063" cy="2386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[3]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5" name="Shape 1315"/>
          <p:cNvSpPr txBox="true"/>
          <p:nvPr isPhoto="false"/>
        </p:nvSpPr>
        <p:spPr>
          <a:xfrm flipH="false" flipV="false" rot="0">
            <a:off x="1550822" y="6393485"/>
            <a:ext cx="7306056" cy="2386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Марков А. А.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Теория алгорифмов. // Труды МИАН СССР, т. 42. — М.; Л.: АН СССР, 1954.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6" name="Shape 1316"/>
          <p:cNvSpPr txBox="true"/>
          <p:nvPr isPhoto="false"/>
        </p:nvSpPr>
        <p:spPr>
          <a:xfrm flipH="false" flipV="false" rot="0">
            <a:off x="1143000" y="6800392"/>
            <a:ext cx="277063" cy="2386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[4]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7" name="Shape 1317"/>
          <p:cNvSpPr txBox="true"/>
          <p:nvPr isPhoto="false"/>
        </p:nvSpPr>
        <p:spPr>
          <a:xfrm flipH="false" flipV="false" rot="0">
            <a:off x="1550822" y="6800392"/>
            <a:ext cx="7210958" cy="2386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Колмогоров А. Н., Успенский В. А.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К определению алгоритма. // УМН, 1958, т. 13, № 4.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8" name="Shape 1318"/>
          <p:cNvSpPr txBox="true"/>
          <p:nvPr isPhoto="false"/>
        </p:nvSpPr>
        <p:spPr>
          <a:xfrm flipH="false" flipV="false" rot="0">
            <a:off x="1143000" y="7208215"/>
            <a:ext cx="277063" cy="2386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[5]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19" name="Shape 1319"/>
          <p:cNvSpPr txBox="true"/>
          <p:nvPr isPhoto="false"/>
        </p:nvSpPr>
        <p:spPr>
          <a:xfrm flipH="false" flipV="false" rot="0">
            <a:off x="1550822" y="7208215"/>
            <a:ext cx="5811012" cy="2386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Матиясевич Ю. В.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Десятая проблема Гильберта. — М.: Наука, 1993.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0" name="Shape 1320"/>
          <p:cNvSpPr txBox="true"/>
          <p:nvPr isPhoto="false"/>
        </p:nvSpPr>
        <p:spPr>
          <a:xfrm flipH="false" flipV="false" rot="0">
            <a:off x="1143000" y="7616038"/>
            <a:ext cx="277063" cy="2386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0B429"/>
                </a:solidFill>
                <a:latin typeface="JetBrains Mono"/>
                <a:ea typeface="JetBrains Mono"/>
                <a:cs typeface="JetBrains Mono"/>
              </a:rPr>
              <a:t>[6]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1" name="Shape 1321"/>
          <p:cNvSpPr txBox="true"/>
          <p:nvPr isPhoto="false"/>
        </p:nvSpPr>
        <p:spPr>
          <a:xfrm flipH="false" flipV="false" rot="0">
            <a:off x="1550822" y="7616038"/>
            <a:ext cx="7467905" cy="2386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Church A.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An Unsolvable Problem of Elementary Number Theory. // </a:t>
            </a:r>
            <a:r>
              <a:rPr i="true"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Amer. J. Math.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, 58 (1936).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2" name="Shape 1322"/>
          <p:cNvSpPr txBox="false"/>
          <p:nvPr isPhoto="false"/>
        </p:nvSpPr>
        <p:spPr>
          <a:xfrm flipH="false" flipV="false" rot="0">
            <a:off x="1143000" y="4572000"/>
            <a:ext cx="2829154" cy="304494"/>
          </a:xfrm>
          <a:prstGeom prst="roundRect">
            <a:avLst>
              <a:gd fmla="val 300300" name="adj"/>
            </a:avLst>
          </a:prstGeom>
          <a:solidFill>
            <a:srgbClr val="4A9EFF">
              <a:alpha val="15000"/>
            </a:srgbClr>
          </a:solidFill>
          <a:ln w="12700">
            <a:solidFill>
              <a:srgbClr val="4A9EFF">
                <a:alpha val="35000"/>
              </a:srgbClr>
            </a:solidFill>
            <a:prstDash val="solid"/>
          </a:ln>
        </p:spPr>
      </p:sp>
      <p:sp>
        <p:nvSpPr>
          <p:cNvPr hidden="false" id="1323" name="Shape 1323"/>
          <p:cNvSpPr txBox="false"/>
          <p:nvPr isPhoto="false"/>
        </p:nvSpPr>
        <p:spPr>
          <a:xfrm flipH="false" flipV="false" rot="0">
            <a:off x="1143000" y="4572000"/>
            <a:ext cx="2829154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4A9EFF"/>
                </a:solidFill>
                <a:latin typeface="Manrope"/>
                <a:ea typeface="Manrope"/>
                <a:cs typeface="Manrope"/>
              </a:rPr>
              <a:t>КЛАССИКА ТЕОРИИ АЛГОРИТМОВ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4" name="Shape 1324"/>
          <p:cNvSpPr txBox="true"/>
          <p:nvPr isPhoto="false"/>
        </p:nvSpPr>
        <p:spPr>
          <a:xfrm flipH="false" flipV="false" rot="0">
            <a:off x="9620402" y="5105095"/>
            <a:ext cx="277062" cy="4764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00B8D9"/>
                </a:solidFill>
                <a:latin typeface="JetBrains Mono"/>
                <a:ea typeface="JetBrains Mono"/>
                <a:cs typeface="JetBrains Mono"/>
              </a:rPr>
              <a:t>[7]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5" name="Shape 1325"/>
          <p:cNvSpPr txBox="true"/>
          <p:nvPr isPhoto="false"/>
        </p:nvSpPr>
        <p:spPr>
          <a:xfrm flipH="false" flipV="false" rot="0">
            <a:off x="10028225" y="5105095"/>
            <a:ext cx="7125004" cy="4764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Кормен Т., Лейзерсон Ч., Ривест Р., Штайн К.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Алгоритмы: построение и анализ. — 3-е изд. — М.: Вильямс, 2013.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6" name="Shape 1326"/>
          <p:cNvSpPr txBox="true"/>
          <p:nvPr isPhoto="false"/>
        </p:nvSpPr>
        <p:spPr>
          <a:xfrm flipH="false" flipV="false" rot="0">
            <a:off x="9620402" y="5748833"/>
            <a:ext cx="277062" cy="2386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00B8D9"/>
                </a:solidFill>
                <a:latin typeface="JetBrains Mono"/>
                <a:ea typeface="JetBrains Mono"/>
                <a:cs typeface="JetBrains Mono"/>
              </a:rPr>
              <a:t>[8]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7" name="Shape 1327"/>
          <p:cNvSpPr txBox="true"/>
          <p:nvPr isPhoto="false"/>
        </p:nvSpPr>
        <p:spPr>
          <a:xfrm flipH="false" flipV="false" rot="0">
            <a:off x="10028225" y="5748833"/>
            <a:ext cx="7543800" cy="2386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Кнут Д. Э.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Искусство программирования. Т. 1: Основные алгоритмы. — М.: Вильямс, 2018.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8" name="Shape 1328"/>
          <p:cNvSpPr txBox="true"/>
          <p:nvPr isPhoto="false"/>
        </p:nvSpPr>
        <p:spPr>
          <a:xfrm flipH="false" flipV="false" rot="0">
            <a:off x="9620402" y="6156655"/>
            <a:ext cx="277062" cy="2386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00B8D9"/>
                </a:solidFill>
                <a:latin typeface="JetBrains Mono"/>
                <a:ea typeface="JetBrains Mono"/>
                <a:cs typeface="JetBrains Mono"/>
              </a:rPr>
              <a:t>[9]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29" name="Shape 1329"/>
          <p:cNvSpPr txBox="true"/>
          <p:nvPr isPhoto="false"/>
        </p:nvSpPr>
        <p:spPr>
          <a:xfrm flipH="false" flipV="false" rot="0">
            <a:off x="10028225" y="6156655"/>
            <a:ext cx="6629400" cy="23865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Sipser M.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Introduction to the Theory of Computation. — 3rd ed. — Cengage, 2013.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30" name="Shape 1330"/>
          <p:cNvSpPr txBox="true"/>
          <p:nvPr isPhoto="false"/>
        </p:nvSpPr>
        <p:spPr>
          <a:xfrm flipH="false" flipV="false" rot="0">
            <a:off x="9620402" y="6564478"/>
            <a:ext cx="372161" cy="4764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00B8D9"/>
                </a:solidFill>
                <a:latin typeface="JetBrains Mono"/>
                <a:ea typeface="JetBrains Mono"/>
                <a:cs typeface="JetBrains Mono"/>
              </a:rPr>
              <a:t>[10]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31" name="Shape 1331"/>
          <p:cNvSpPr txBox="true"/>
          <p:nvPr isPhoto="false"/>
        </p:nvSpPr>
        <p:spPr>
          <a:xfrm flipH="false" flipV="false" rot="0">
            <a:off x="10119665" y="6564478"/>
            <a:ext cx="7029908" cy="4764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Хопкрофт Дж., Мотвани Р., Ульман Дж.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Введение в теорию автоматов, языков и вычислений. — М.: Вильямс, 2008.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32" name="Shape 1332"/>
          <p:cNvSpPr txBox="true"/>
          <p:nvPr isPhoto="false"/>
        </p:nvSpPr>
        <p:spPr>
          <a:xfrm flipH="false" flipV="false" rot="0">
            <a:off x="9620402" y="7208215"/>
            <a:ext cx="372161" cy="2386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00B8D9"/>
                </a:solidFill>
                <a:latin typeface="JetBrains Mono"/>
                <a:ea typeface="JetBrains Mono"/>
                <a:cs typeface="JetBrains Mono"/>
              </a:rPr>
              <a:t>[11]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33" name="Shape 1333"/>
          <p:cNvSpPr txBox="true"/>
          <p:nvPr isPhoto="false"/>
        </p:nvSpPr>
        <p:spPr>
          <a:xfrm flipH="false" flipV="false" rot="0">
            <a:off x="10119665" y="7208215"/>
            <a:ext cx="7582204" cy="238658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Pierce B. C.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Types and Programming Languages. — MIT Press, 2002. (для гл. о λ-исчислении)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34" name="Shape 1334"/>
          <p:cNvSpPr txBox="true"/>
          <p:nvPr isPhoto="false"/>
        </p:nvSpPr>
        <p:spPr>
          <a:xfrm flipH="false" flipV="false" rot="0">
            <a:off x="9620402" y="7616038"/>
            <a:ext cx="372161" cy="4764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00B8D9"/>
                </a:solidFill>
                <a:latin typeface="JetBrains Mono"/>
                <a:ea typeface="JetBrains Mono"/>
                <a:cs typeface="JetBrains Mono"/>
              </a:rPr>
              <a:t>[12]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35" name="Shape 1335"/>
          <p:cNvSpPr txBox="true"/>
          <p:nvPr isPhoto="false"/>
        </p:nvSpPr>
        <p:spPr>
          <a:xfrm flipH="false" flipV="false" rot="0">
            <a:off x="10119665" y="7616038"/>
            <a:ext cx="7029908" cy="476401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b="true" sz="1200">
                <a:solidFill>
                  <a:srgbClr val="FFFFFF"/>
                </a:solidFill>
                <a:latin typeface="Inter"/>
                <a:ea typeface="Inter"/>
                <a:cs typeface="Inter"/>
              </a:rPr>
              <a:t>ГОСТ 19.701-90.</a:t>
            </a:r>
            <a:r>
              <a:rPr sz="1200">
                <a:solidFill>
                  <a:srgbClr val="DDE7F5"/>
                </a:solidFill>
                <a:latin typeface="Inter"/>
                <a:ea typeface="Inter"/>
                <a:cs typeface="Inter"/>
              </a:rPr>
              <a:t> Единая система программной документации. Схемы алгоритмов, программ, данных и систем.</a:t>
            </a:r>
            <a:endParaRPr sz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36" name="Shape 1336"/>
          <p:cNvSpPr txBox="false"/>
          <p:nvPr isPhoto="false"/>
        </p:nvSpPr>
        <p:spPr>
          <a:xfrm flipH="false" flipV="false" rot="0">
            <a:off x="9620402" y="4572000"/>
            <a:ext cx="2276856" cy="304494"/>
          </a:xfrm>
          <a:prstGeom prst="roundRect">
            <a:avLst>
              <a:gd fmla="val 300300" name="adj"/>
            </a:avLst>
          </a:prstGeom>
          <a:solidFill>
            <a:srgbClr val="00B8D9">
              <a:alpha val="15000"/>
            </a:srgbClr>
          </a:solidFill>
          <a:ln w="12700">
            <a:solidFill>
              <a:srgbClr val="00B8D9">
                <a:alpha val="35000"/>
              </a:srgbClr>
            </a:solidFill>
            <a:prstDash val="solid"/>
          </a:ln>
        </p:spPr>
      </p:sp>
      <p:sp>
        <p:nvSpPr>
          <p:cNvPr hidden="false" id="1337" name="Shape 1337"/>
          <p:cNvSpPr txBox="false"/>
          <p:nvPr isPhoto="false"/>
        </p:nvSpPr>
        <p:spPr>
          <a:xfrm flipH="false" flipV="false" rot="0">
            <a:off x="9620402" y="4572000"/>
            <a:ext cx="2276856" cy="3054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 bIns="63500" lIns="139700" rIns="139700" tIns="63500" wrap="square"/>
          <a:p>
            <a:pPr algn="ctr" indent="0" marL="0"/>
            <a:r>
              <a:rPr b="true" spc="137" sz="900">
                <a:solidFill>
                  <a:srgbClr val="00B8D9"/>
                </a:solidFill>
                <a:latin typeface="Manrope"/>
                <a:ea typeface="Manrope"/>
                <a:cs typeface="Manrope"/>
              </a:rPr>
              <a:t>СОВРЕМЕННЫЕ УЧЕБНИКИ</a:t>
            </a:r>
            <a:endParaRPr sz="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38" name="Shape 1338"/>
          <p:cNvSpPr txBox="true"/>
          <p:nvPr isPhoto="false"/>
        </p:nvSpPr>
        <p:spPr>
          <a:xfrm flipH="false" flipV="false" rot="0">
            <a:off x="761695" y="9715500"/>
            <a:ext cx="4448556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84" sz="1000">
                <a:solidFill>
                  <a:srgbClr val="7C92B5"/>
                </a:solidFill>
                <a:latin typeface="JetBrains Mono"/>
                <a:ea typeface="JetBrains Mono"/>
                <a:cs typeface="JetBrains Mono"/>
              </a:rPr>
              <a:t>СПбГУТ · 2026 · Программная инженерия · Лекция №1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39" name="Shape 1339"/>
          <p:cNvSpPr txBox="true"/>
          <p:nvPr isPhoto="false"/>
        </p:nvSpPr>
        <p:spPr>
          <a:xfrm flipH="false" flipV="false" rot="0">
            <a:off x="14896491" y="9715500"/>
            <a:ext cx="2638958" cy="171907"/>
          </a:xfrm>
          <a:prstGeom prst="rect">
            <a:avLst/>
          </a:prstGeom>
          <a:noFill/>
          <a:ln>
            <a:prstDash val="solid"/>
          </a:ln>
        </p:spPr>
        <p:txBody>
          <a:bodyPr anchor="ctr" bIns="0" lIns="0" rIns="0" tIns="0" wrap="square"/>
          <a:p>
            <a:pPr algn="l" indent="0" marL="0"/>
            <a:r>
              <a:rPr spc="84" sz="1000">
                <a:solidFill>
                  <a:srgbClr val="7C92B5"/>
                </a:solidFill>
                <a:latin typeface="JetBrains Mono"/>
                <a:ea typeface="JetBrains Mono"/>
                <a:cs typeface="JetBrains Mono"/>
              </a:rPr>
              <a:t>СПАСИБО ЗА ВНИМАНИЕ · 26 / 26</a:t>
            </a:r>
            <a:endParaRPr sz="1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theme/theme1.xml><?xml version="1.0" encoding="utf-8"?>
<a:theme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MyOffice-CoreFramework-Android/40-1423.1132.10486.1056.1@7875681add7d56c228e5331fe7c51cf7b4fd13ed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2026-06-08T06:11:49Z</dcterms:created>
  <dcterms:modified xsi:type="dcterms:W3CDTF">2026-06-08T06:11:49Z</dcterms:modified>
</cp:coreProperties>
</file>