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8288000" cy="10287000"/>
  <p:notesSz cx="10287000" cy="18288000"/>
</p:presentation>
</file>

<file path=ppt/tableStyles.xml><?xml version="1.0" encoding="utf-8"?>
<a:tblStyleLs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viewProps.xml><?xml version="1.0" encoding="utf-8"?>
<p:viewP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>
  <p:gridSpacing cx="180000" cy="180000"/>
</p:viewPr>
</file>

<file path=ppt/_rels/presentation.xml.rels><?xml version="1.0" encoding="UTF-8" standalone="no" ?>
<Relationships xmlns="http://schemas.openxmlformats.org/package/2006/relationships">
  <Relationship Id="rId27" Target="slides/slide25.xml" Type="http://schemas.openxmlformats.org/officeDocument/2006/relationships/slide"/>
  <Relationship Id="rId29" Target="slides/slide27.xml" Type="http://schemas.openxmlformats.org/officeDocument/2006/relationships/slide"/>
  <Relationship Id="rId34" Target="tableStyles.xml" Type="http://schemas.openxmlformats.org/officeDocument/2006/relationships/tableStyles"/>
  <Relationship Id="rId10" Target="slides/slide8.xml" Type="http://schemas.openxmlformats.org/officeDocument/2006/relationships/slide"/>
  <Relationship Id="rId5" Target="slides/slide3.xml" Type="http://schemas.openxmlformats.org/officeDocument/2006/relationships/slide"/>
  <Relationship Id="rId33" Target="slides/slide31.xml" Type="http://schemas.openxmlformats.org/officeDocument/2006/relationships/slide"/>
  <Relationship Id="rId7" Target="slides/slide5.xml" Type="http://schemas.openxmlformats.org/officeDocument/2006/relationships/slide"/>
  <Relationship Id="rId15" Target="slides/slide13.xml" Type="http://schemas.openxmlformats.org/officeDocument/2006/relationships/slide"/>
  <Relationship Id="rId28" Target="slides/slide26.xml" Type="http://schemas.openxmlformats.org/officeDocument/2006/relationships/slide"/>
  <Relationship Id="rId4" Target="slides/slide2.xml" Type="http://schemas.openxmlformats.org/officeDocument/2006/relationships/slide"/>
  <Relationship Id="rId6" Target="slides/slide4.xml" Type="http://schemas.openxmlformats.org/officeDocument/2006/relationships/slide"/>
  <Relationship Id="rId3" Target="slides/slide1.xml" Type="http://schemas.openxmlformats.org/officeDocument/2006/relationships/slide"/>
  <Relationship Id="rId19" Target="slides/slide17.xml" Type="http://schemas.openxmlformats.org/officeDocument/2006/relationships/slide"/>
  <Relationship Id="rId9" Target="slides/slide7.xml" Type="http://schemas.openxmlformats.org/officeDocument/2006/relationships/slide"/>
  <Relationship Id="rId1" Target="theme/theme1.xml" Type="http://schemas.openxmlformats.org/officeDocument/2006/relationships/theme"/>
  <Relationship Id="rId18" Target="slides/slide16.xml" Type="http://schemas.openxmlformats.org/officeDocument/2006/relationships/slide"/>
  <Relationship Id="rId32" Target="slides/slide30.xml" Type="http://schemas.openxmlformats.org/officeDocument/2006/relationships/slide"/>
  <Relationship Id="rId22" Target="slides/slide20.xml" Type="http://schemas.openxmlformats.org/officeDocument/2006/relationships/slide"/>
  <Relationship Id="rId21" Target="slides/slide19.xml" Type="http://schemas.openxmlformats.org/officeDocument/2006/relationships/slide"/>
  <Relationship Id="rId20" Target="slides/slide18.xml" Type="http://schemas.openxmlformats.org/officeDocument/2006/relationships/slide"/>
  <Relationship Id="rId14" Target="slides/slide12.xml" Type="http://schemas.openxmlformats.org/officeDocument/2006/relationships/slide"/>
  <Relationship Id="rId13" Target="slides/slide11.xml" Type="http://schemas.openxmlformats.org/officeDocument/2006/relationships/slide"/>
  <Relationship Id="rId24" Target="slides/slide22.xml" Type="http://schemas.openxmlformats.org/officeDocument/2006/relationships/slide"/>
  <Relationship Id="rId11" Target="slides/slide9.xml" Type="http://schemas.openxmlformats.org/officeDocument/2006/relationships/slide"/>
  <Relationship Id="rId2" Target="slideMasters/slideMaster1.xml" Type="http://schemas.openxmlformats.org/officeDocument/2006/relationships/slideMaster"/>
  <Relationship Id="rId35" Target="viewProps.xml" Type="http://schemas.openxmlformats.org/officeDocument/2006/relationships/viewProps"/>
  <Relationship Id="rId31" Target="slides/slide29.xml" Type="http://schemas.openxmlformats.org/officeDocument/2006/relationships/slide"/>
  <Relationship Id="rId30" Target="slides/slide28.xml" Type="http://schemas.openxmlformats.org/officeDocument/2006/relationships/slide"/>
  <Relationship Id="rId26" Target="slides/slide24.xml" Type="http://schemas.openxmlformats.org/officeDocument/2006/relationships/slide"/>
  <Relationship Id="rId12" Target="slides/slide10.xml" Type="http://schemas.openxmlformats.org/officeDocument/2006/relationships/slide"/>
  <Relationship Id="rId25" Target="slides/slide23.xml" Type="http://schemas.openxmlformats.org/officeDocument/2006/relationships/slide"/>
  <Relationship Id="rId17" Target="slides/slide15.xml" Type="http://schemas.openxmlformats.org/officeDocument/2006/relationships/slide"/>
  <Relationship Id="rId23" Target="slides/slide21.xml" Type="http://schemas.openxmlformats.org/officeDocument/2006/relationships/slide"/>
  <Relationship Id="rId8" Target="slides/slide6.xml" Type="http://schemas.openxmlformats.org/officeDocument/2006/relationships/slide"/>
  <Relationship Id="rId16" Target="slides/slide14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DEFAULT">
    <p:bg>
      <p:bgRef idx="1001">
        <a:schemeClr val="bg1"/>
      </p:bgRef>
    </p:bg>
    <p:spTree>
      <p:nvGrpSpPr>
        <p:cNvPr hidden="false" id="2" name="GroupShape 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no" ?>
<Relationships xmlns="http://schemas.openxmlformats.org/package/2006/relationships">
  <Relationship Id="rId1" Target="../theme/theme1.xml" Type="http://schemas.openxmlformats.org/officeDocument/2006/relationships/theme"/>
  <Relationship Id="rId2" Target="../slideLayouts/slideLayout1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</p:sldLayoutIdLst>
  <p:txStyles>
    <p:titleStyle>
      <a:defPPr/>
      <a:lvl1pPr algn="ctr" lvl="0"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342900" lvl="0" marL="342900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algn="l" indent="-285750" lvl="1" marL="742950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latin typeface="+mn-lt"/>
          <a:ea typeface="+mn-ea"/>
          <a:cs typeface="+mn-cs"/>
        </a:defRPr>
      </a:lvl1pPr>
      <a:lvl2pPr algn="l" indent="0" lvl="1" marL="457200">
        <a:defRPr sz="1800">
          <a:latin typeface="+mn-lt"/>
          <a:ea typeface="+mn-ea"/>
          <a:cs typeface="+mn-cs"/>
        </a:defRPr>
      </a:lvl2pPr>
      <a:lvl3pPr algn="l" indent="0" lvl="2" marL="914400">
        <a:defRPr sz="1800">
          <a:latin typeface="+mn-lt"/>
          <a:ea typeface="+mn-ea"/>
          <a:cs typeface="+mn-cs"/>
        </a:defRPr>
      </a:lvl3pPr>
      <a:lvl4pPr algn="l" indent="0" lvl="3" marL="1371600">
        <a:defRPr sz="1800">
          <a:latin typeface="+mn-lt"/>
          <a:ea typeface="+mn-ea"/>
          <a:cs typeface="+mn-cs"/>
        </a:defRPr>
      </a:lvl4pPr>
      <a:lvl5pPr algn="l" indent="0" lvl="4" marL="1828800">
        <a:defRPr sz="1800">
          <a:latin typeface="+mn-lt"/>
          <a:ea typeface="+mn-ea"/>
          <a:cs typeface="+mn-cs"/>
        </a:defRPr>
      </a:lvl5pPr>
      <a:lvl6pPr algn="l" indent="0" lvl="5" marL="2286000">
        <a:defRPr sz="1800">
          <a:latin typeface="+mn-lt"/>
          <a:ea typeface="+mn-ea"/>
          <a:cs typeface="+mn-cs"/>
        </a:defRPr>
      </a:lvl6pPr>
      <a:lvl7pPr algn="l" indent="0" lvl="6" marL="2743200">
        <a:defRPr sz="1800">
          <a:latin typeface="+mn-lt"/>
          <a:ea typeface="+mn-ea"/>
          <a:cs typeface="+mn-cs"/>
        </a:defRPr>
      </a:lvl7pPr>
      <a:lvl8pPr algn="l" indent="0" lvl="7" marL="3200400">
        <a:defRPr sz="1800">
          <a:latin typeface="+mn-lt"/>
          <a:ea typeface="+mn-ea"/>
          <a:cs typeface="+mn-cs"/>
        </a:defRPr>
      </a:lvl8pPr>
      <a:lvl9pPr algn="l" indent="0" lvl="8" marL="3657600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4" Target="../media/4.png" Type="http://schemas.openxmlformats.org/officeDocument/2006/relationships/image"/>
  <Relationship Id="rId1" Target="../media/1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3.png" Type="http://schemas.openxmlformats.org/officeDocument/2006/relationships/image"/>
  <Relationship Id="rId2" Target="../media/2.pn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4" Target="../media/8.png" Type="http://schemas.openxmlformats.org/officeDocument/2006/relationships/image"/>
  <Relationship Id="rId1" Target="../media/5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7.png" Type="http://schemas.openxmlformats.org/officeDocument/2006/relationships/image"/>
  <Relationship Id="rId2" Target="../media/6.pn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1" Target="../media/9.png" Type="http://schemas.openxmlformats.org/officeDocument/2006/relationships/image"/>
  <Relationship Id="rId2" Target="../slideLayouts/slideLayout1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4" Target="../media/13.png" Type="http://schemas.openxmlformats.org/officeDocument/2006/relationships/image"/>
  <Relationship Id="rId1" Target="../media/10.png" Type="http://schemas.openxmlformats.org/officeDocument/2006/relationships/image"/>
  <Relationship Id="rId8" Target="../slideLayouts/slideLayout1.xml" Type="http://schemas.openxmlformats.org/officeDocument/2006/relationships/slideLayout"/>
  <Relationship Id="rId7" Target="../media/16.png" Type="http://schemas.openxmlformats.org/officeDocument/2006/relationships/image"/>
  <Relationship Id="rId5" Target="../media/14.png" Type="http://schemas.openxmlformats.org/officeDocument/2006/relationships/image"/>
  <Relationship Id="rId3" Target="../media/12.png" Type="http://schemas.openxmlformats.org/officeDocument/2006/relationships/image"/>
  <Relationship Id="rId2" Target="../media/11.png" Type="http://schemas.openxmlformats.org/officeDocument/2006/relationships/image"/>
  <Relationship Id="rId6" Target="../media/15.pn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4" Target="../media/20.png" Type="http://schemas.openxmlformats.org/officeDocument/2006/relationships/image"/>
  <Relationship Id="rId1" Target="../media/17.png" Type="http://schemas.openxmlformats.org/officeDocument/2006/relationships/image"/>
  <Relationship Id="rId5" Target="../media/21.png" Type="http://schemas.openxmlformats.org/officeDocument/2006/relationships/image"/>
  <Relationship Id="rId3" Target="../media/19.png" Type="http://schemas.openxmlformats.org/officeDocument/2006/relationships/image"/>
  <Relationship Id="rId2" Target="../media/18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4" Target="../media/25.png" Type="http://schemas.openxmlformats.org/officeDocument/2006/relationships/image"/>
  <Relationship Id="rId1" Target="../media/22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24.png" Type="http://schemas.openxmlformats.org/officeDocument/2006/relationships/image"/>
  <Relationship Id="rId2" Target="../media/23.pn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4" Target="../media/29.png" Type="http://schemas.openxmlformats.org/officeDocument/2006/relationships/image"/>
  <Relationship Id="rId1" Target="../media/26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28.png" Type="http://schemas.openxmlformats.org/officeDocument/2006/relationships/image"/>
  <Relationship Id="rId2" Target="../media/27.pn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4" Target="../media/33.png" Type="http://schemas.openxmlformats.org/officeDocument/2006/relationships/image"/>
  <Relationship Id="rId1" Target="../media/30.png" Type="http://schemas.openxmlformats.org/officeDocument/2006/relationships/image"/>
  <Relationship Id="rId7" Target="../slideLayouts/slideLayout1.xml" Type="http://schemas.openxmlformats.org/officeDocument/2006/relationships/slideLayout"/>
  <Relationship Id="rId5" Target="../media/34.png" Type="http://schemas.openxmlformats.org/officeDocument/2006/relationships/image"/>
  <Relationship Id="rId3" Target="../media/32.png" Type="http://schemas.openxmlformats.org/officeDocument/2006/relationships/image"/>
  <Relationship Id="rId2" Target="../media/31.png" Type="http://schemas.openxmlformats.org/officeDocument/2006/relationships/image"/>
  <Relationship Id="rId6" Target="../media/35.png" Type="http://schemas.openxmlformats.org/officeDocument/2006/relationships/image"/>
</Relationships>

</file>

<file path=ppt/slides/_rels/slide9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1" Target="../media/36.png" Type="http://schemas.openxmlformats.org/officeDocument/2006/relationships/image"/>
  <Relationship Id="rId3" Target="../media/38.png" Type="http://schemas.openxmlformats.org/officeDocument/2006/relationships/image"/>
  <Relationship Id="rId2" Target="../media/37.png" Type="http://schemas.openxmlformats.org/officeDocument/2006/relationships/image"/>
</Relationships>

</file>

<file path=ppt/slides/_rels/slide10.xml.rels><?xml version="1.0" encoding="UTF-8" standalone="no" ?>
<Relationships xmlns="http://schemas.openxmlformats.org/package/2006/relationships">
  <Relationship Id="rId4" Target="../media/42.png" Type="http://schemas.openxmlformats.org/officeDocument/2006/relationships/image"/>
  <Relationship Id="rId1" Target="../media/39.png" Type="http://schemas.openxmlformats.org/officeDocument/2006/relationships/image"/>
  <Relationship Id="rId8" Target="../media/46.png" Type="http://schemas.openxmlformats.org/officeDocument/2006/relationships/image"/>
  <Relationship Id="rId10" Target="../media/48.png" Type="http://schemas.openxmlformats.org/officeDocument/2006/relationships/image"/>
  <Relationship Id="rId7" Target="../media/45.png" Type="http://schemas.openxmlformats.org/officeDocument/2006/relationships/image"/>
  <Relationship Id="rId5" Target="../media/43.png" Type="http://schemas.openxmlformats.org/officeDocument/2006/relationships/image"/>
  <Relationship Id="rId3" Target="../media/41.png" Type="http://schemas.openxmlformats.org/officeDocument/2006/relationships/image"/>
  <Relationship Id="rId2" Target="../media/40.png" Type="http://schemas.openxmlformats.org/officeDocument/2006/relationships/image"/>
  <Relationship Id="rId9" Target="../media/47.png" Type="http://schemas.openxmlformats.org/officeDocument/2006/relationships/image"/>
  <Relationship Id="rId6" Target="../media/44.png" Type="http://schemas.openxmlformats.org/officeDocument/2006/relationships/image"/>
  <Relationship Id="rId11" Target="../slideLayouts/slideLayout1.xml" Type="http://schemas.openxmlformats.org/officeDocument/2006/relationships/slideLayout"/>
</Relationships>

</file>

<file path=ppt/slides/_rels/slide11.xml.rels><?xml version="1.0" encoding="UTF-8" standalone="no" ?>
<Relationships xmlns="http://schemas.openxmlformats.org/package/2006/relationships">
  <Relationship Id="rId1" Target="../media/49.png" Type="http://schemas.openxmlformats.org/officeDocument/2006/relationships/image"/>
  <Relationship Id="rId2" Target="../slideLayouts/slideLayout1.xml" Type="http://schemas.openxmlformats.org/officeDocument/2006/relationships/slideLayout"/>
</Relationships>

</file>

<file path=ppt/slides/_rels/slide12.xml.rels><?xml version="1.0" encoding="UTF-8" standalone="no" ?>
<Relationships xmlns="http://schemas.openxmlformats.org/package/2006/relationships">
  <Relationship Id="rId4" Target="../media/53.png" Type="http://schemas.openxmlformats.org/officeDocument/2006/relationships/image"/>
  <Relationship Id="rId1" Target="../media/50.png" Type="http://schemas.openxmlformats.org/officeDocument/2006/relationships/image"/>
  <Relationship Id="rId5" Target="../media/54.png" Type="http://schemas.openxmlformats.org/officeDocument/2006/relationships/image"/>
  <Relationship Id="rId3" Target="../media/52.png" Type="http://schemas.openxmlformats.org/officeDocument/2006/relationships/image"/>
  <Relationship Id="rId2" Target="../media/51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13.xml.rels><?xml version="1.0" encoding="UTF-8" standalone="no" ?>
<Relationships xmlns="http://schemas.openxmlformats.org/package/2006/relationships">
  <Relationship Id="rId1" Target="../media/55.png" Type="http://schemas.openxmlformats.org/officeDocument/2006/relationships/image"/>
  <Relationship Id="rId3" Target="../slideLayouts/slideLayout1.xml" Type="http://schemas.openxmlformats.org/officeDocument/2006/relationships/slideLayout"/>
  <Relationship Id="rId2" Target="../media/56.png" Type="http://schemas.openxmlformats.org/officeDocument/2006/relationships/image"/>
</Relationships>

</file>

<file path=ppt/slides/_rels/slide14.xml.rels><?xml version="1.0" encoding="UTF-8" standalone="no" ?>
<Relationships xmlns="http://schemas.openxmlformats.org/package/2006/relationships">
  <Relationship Id="rId4" Target="../media/60.png" Type="http://schemas.openxmlformats.org/officeDocument/2006/relationships/image"/>
  <Relationship Id="rId1" Target="../media/57.png" Type="http://schemas.openxmlformats.org/officeDocument/2006/relationships/image"/>
  <Relationship Id="rId7" Target="../slideLayouts/slideLayout1.xml" Type="http://schemas.openxmlformats.org/officeDocument/2006/relationships/slideLayout"/>
  <Relationship Id="rId5" Target="../media/61.png" Type="http://schemas.openxmlformats.org/officeDocument/2006/relationships/image"/>
  <Relationship Id="rId3" Target="../media/59.png" Type="http://schemas.openxmlformats.org/officeDocument/2006/relationships/image"/>
  <Relationship Id="rId2" Target="../media/58.png" Type="http://schemas.openxmlformats.org/officeDocument/2006/relationships/image"/>
  <Relationship Id="rId6" Target="../media/62.png" Type="http://schemas.openxmlformats.org/officeDocument/2006/relationships/image"/>
</Relationships>

</file>

<file path=ppt/slides/_rels/slide15.xml.rels><?xml version="1.0" encoding="UTF-8" standalone="no" ?>
<Relationships xmlns="http://schemas.openxmlformats.org/package/2006/relationships">
  <Relationship Id="rId1" Target="../media/63.png" Type="http://schemas.openxmlformats.org/officeDocument/2006/relationships/image"/>
  <Relationship Id="rId2" Target="../slideLayouts/slideLayout1.xml" Type="http://schemas.openxmlformats.org/officeDocument/2006/relationships/slideLayout"/>
</Relationships>

</file>

<file path=ppt/slides/_rels/slide16.xml.rels><?xml version="1.0" encoding="UTF-8" standalone="no" ?>
<Relationships xmlns="http://schemas.openxmlformats.org/package/2006/relationships">
  <Relationship Id="rId1" Target="../media/64.png" Type="http://schemas.openxmlformats.org/officeDocument/2006/relationships/image"/>
  <Relationship Id="rId3" Target="../slideLayouts/slideLayout1.xml" Type="http://schemas.openxmlformats.org/officeDocument/2006/relationships/slideLayout"/>
  <Relationship Id="rId2" Target="../media/65.png" Type="http://schemas.openxmlformats.org/officeDocument/2006/relationships/image"/>
</Relationships>

</file>

<file path=ppt/slides/_rels/slide17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1" Target="../media/66.png" Type="http://schemas.openxmlformats.org/officeDocument/2006/relationships/image"/>
  <Relationship Id="rId3" Target="../media/68.png" Type="http://schemas.openxmlformats.org/officeDocument/2006/relationships/image"/>
  <Relationship Id="rId2" Target="../media/67.png" Type="http://schemas.openxmlformats.org/officeDocument/2006/relationships/image"/>
</Relationships>

</file>

<file path=ppt/slides/_rels/slide18.xml.rels><?xml version="1.0" encoding="UTF-8" standalone="no" ?>
<Relationships xmlns="http://schemas.openxmlformats.org/package/2006/relationships">
  <Relationship Id="rId4" Target="../media/72.png" Type="http://schemas.openxmlformats.org/officeDocument/2006/relationships/image"/>
  <Relationship Id="rId1" Target="../media/69.png" Type="http://schemas.openxmlformats.org/officeDocument/2006/relationships/image"/>
  <Relationship Id="rId7" Target="../slideLayouts/slideLayout1.xml" Type="http://schemas.openxmlformats.org/officeDocument/2006/relationships/slideLayout"/>
  <Relationship Id="rId5" Target="../media/73.png" Type="http://schemas.openxmlformats.org/officeDocument/2006/relationships/image"/>
  <Relationship Id="rId3" Target="../media/71.png" Type="http://schemas.openxmlformats.org/officeDocument/2006/relationships/image"/>
  <Relationship Id="rId2" Target="../media/70.png" Type="http://schemas.openxmlformats.org/officeDocument/2006/relationships/image"/>
  <Relationship Id="rId6" Target="../media/74.png" Type="http://schemas.openxmlformats.org/officeDocument/2006/relationships/image"/>
</Relationships>

</file>

<file path=ppt/slides/_rels/slide19.xml.rels><?xml version="1.0" encoding="UTF-8" standalone="no" ?>
<Relationships xmlns="http://schemas.openxmlformats.org/package/2006/relationships">
  <Relationship Id="rId4" Target="../media/78.png" Type="http://schemas.openxmlformats.org/officeDocument/2006/relationships/image"/>
  <Relationship Id="rId1" Target="../media/75.png" Type="http://schemas.openxmlformats.org/officeDocument/2006/relationships/image"/>
  <Relationship Id="rId8" Target="../media/82.png" Type="http://schemas.openxmlformats.org/officeDocument/2006/relationships/image"/>
  <Relationship Id="rId10" Target="../media/84.png" Type="http://schemas.openxmlformats.org/officeDocument/2006/relationships/image"/>
  <Relationship Id="rId7" Target="../media/81.png" Type="http://schemas.openxmlformats.org/officeDocument/2006/relationships/image"/>
  <Relationship Id="rId5" Target="../media/79.png" Type="http://schemas.openxmlformats.org/officeDocument/2006/relationships/image"/>
  <Relationship Id="rId3" Target="../media/77.png" Type="http://schemas.openxmlformats.org/officeDocument/2006/relationships/image"/>
  <Relationship Id="rId2" Target="../media/76.png" Type="http://schemas.openxmlformats.org/officeDocument/2006/relationships/image"/>
  <Relationship Id="rId9" Target="../media/83.png" Type="http://schemas.openxmlformats.org/officeDocument/2006/relationships/image"/>
  <Relationship Id="rId6" Target="../media/80.png" Type="http://schemas.openxmlformats.org/officeDocument/2006/relationships/image"/>
  <Relationship Id="rId11" Target="../slideLayouts/slideLayout1.xml" Type="http://schemas.openxmlformats.org/officeDocument/2006/relationships/slideLayout"/>
</Relationships>

</file>

<file path=ppt/slides/_rels/slide20.xml.rels><?xml version="1.0" encoding="UTF-8" standalone="no" ?>
<Relationships xmlns="http://schemas.openxmlformats.org/package/2006/relationships">
  <Relationship Id="rId4" Target="../media/88.png" Type="http://schemas.openxmlformats.org/officeDocument/2006/relationships/image"/>
  <Relationship Id="rId1" Target="../media/85.png" Type="http://schemas.openxmlformats.org/officeDocument/2006/relationships/image"/>
  <Relationship Id="rId5" Target="../media/89.png" Type="http://schemas.openxmlformats.org/officeDocument/2006/relationships/image"/>
  <Relationship Id="rId3" Target="../media/87.png" Type="http://schemas.openxmlformats.org/officeDocument/2006/relationships/image"/>
  <Relationship Id="rId2" Target="../media/86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21.xml.rels><?xml version="1.0" encoding="UTF-8" standalone="no" ?>
<Relationships xmlns="http://schemas.openxmlformats.org/package/2006/relationships">
  <Relationship Id="rId4" Target="../media/93.png" Type="http://schemas.openxmlformats.org/officeDocument/2006/relationships/image"/>
  <Relationship Id="rId1" Target="../media/90.png" Type="http://schemas.openxmlformats.org/officeDocument/2006/relationships/image"/>
  <Relationship Id="rId7" Target="../slideLayouts/slideLayout1.xml" Type="http://schemas.openxmlformats.org/officeDocument/2006/relationships/slideLayout"/>
  <Relationship Id="rId5" Target="../media/94.png" Type="http://schemas.openxmlformats.org/officeDocument/2006/relationships/image"/>
  <Relationship Id="rId3" Target="../media/92.png" Type="http://schemas.openxmlformats.org/officeDocument/2006/relationships/image"/>
  <Relationship Id="rId2" Target="../media/91.png" Type="http://schemas.openxmlformats.org/officeDocument/2006/relationships/image"/>
  <Relationship Id="rId6" Target="../media/95.png" Type="http://schemas.openxmlformats.org/officeDocument/2006/relationships/image"/>
</Relationships>

</file>

<file path=ppt/slides/_rels/slide22.xml.rels><?xml version="1.0" encoding="UTF-8" standalone="no" ?>
<Relationships xmlns="http://schemas.openxmlformats.org/package/2006/relationships">
  <Relationship Id="rId1" Target="../media/96.png" Type="http://schemas.openxmlformats.org/officeDocument/2006/relationships/image"/>
  <Relationship Id="rId2" Target="../slideLayouts/slideLayout1.xml" Type="http://schemas.openxmlformats.org/officeDocument/2006/relationships/slideLayout"/>
</Relationships>

</file>

<file path=ppt/slides/_rels/slide23.xml.rels><?xml version="1.0" encoding="UTF-8" standalone="no" ?>
<Relationships xmlns="http://schemas.openxmlformats.org/package/2006/relationships">
  <Relationship Id="rId4" Target="../media/100.png" Type="http://schemas.openxmlformats.org/officeDocument/2006/relationships/image"/>
  <Relationship Id="rId1" Target="../media/97.png" Type="http://schemas.openxmlformats.org/officeDocument/2006/relationships/image"/>
  <Relationship Id="rId5" Target="../media/101.png" Type="http://schemas.openxmlformats.org/officeDocument/2006/relationships/image"/>
  <Relationship Id="rId3" Target="../media/99.png" Type="http://schemas.openxmlformats.org/officeDocument/2006/relationships/image"/>
  <Relationship Id="rId2" Target="../media/98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24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1" Target="../media/102.png" Type="http://schemas.openxmlformats.org/officeDocument/2006/relationships/image"/>
  <Relationship Id="rId3" Target="../media/104.png" Type="http://schemas.openxmlformats.org/officeDocument/2006/relationships/image"/>
  <Relationship Id="rId2" Target="../media/103.png" Type="http://schemas.openxmlformats.org/officeDocument/2006/relationships/image"/>
</Relationships>

</file>

<file path=ppt/slides/_rels/slide25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1" Target="../media/105.png" Type="http://schemas.openxmlformats.org/officeDocument/2006/relationships/image"/>
  <Relationship Id="rId3" Target="../media/107.png" Type="http://schemas.openxmlformats.org/officeDocument/2006/relationships/image"/>
  <Relationship Id="rId2" Target="../media/106.png" Type="http://schemas.openxmlformats.org/officeDocument/2006/relationships/image"/>
</Relationships>

</file>

<file path=ppt/slides/_rels/slide26.xml.rels><?xml version="1.0" encoding="UTF-8" standalone="no" ?>
<Relationships xmlns="http://schemas.openxmlformats.org/package/2006/relationships">
  <Relationship Id="rId4" Target="../media/111.png" Type="http://schemas.openxmlformats.org/officeDocument/2006/relationships/image"/>
  <Relationship Id="rId1" Target="../media/108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110.png" Type="http://schemas.openxmlformats.org/officeDocument/2006/relationships/image"/>
  <Relationship Id="rId2" Target="../media/109.png" Type="http://schemas.openxmlformats.org/officeDocument/2006/relationships/image"/>
</Relationships>

</file>

<file path=ppt/slides/_rels/slide27.xml.rels><?xml version="1.0" encoding="UTF-8" standalone="no" ?>
<Relationships xmlns="http://schemas.openxmlformats.org/package/2006/relationships">
  <Relationship Id="rId4" Target="../media/115.png" Type="http://schemas.openxmlformats.org/officeDocument/2006/relationships/image"/>
  <Relationship Id="rId1" Target="../media/112.png" Type="http://schemas.openxmlformats.org/officeDocument/2006/relationships/image"/>
  <Relationship Id="rId5" Target="../media/116.png" Type="http://schemas.openxmlformats.org/officeDocument/2006/relationships/image"/>
  <Relationship Id="rId3" Target="../media/114.png" Type="http://schemas.openxmlformats.org/officeDocument/2006/relationships/image"/>
  <Relationship Id="rId2" Target="../media/113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28.xml.rels><?xml version="1.0" encoding="UTF-8" standalone="no" ?>
<Relationships xmlns="http://schemas.openxmlformats.org/package/2006/relationships">
  <Relationship Id="rId4" Target="../media/120.png" Type="http://schemas.openxmlformats.org/officeDocument/2006/relationships/image"/>
  <Relationship Id="rId1" Target="../media/117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119.png" Type="http://schemas.openxmlformats.org/officeDocument/2006/relationships/image"/>
  <Relationship Id="rId2" Target="../media/118.png" Type="http://schemas.openxmlformats.org/officeDocument/2006/relationships/image"/>
</Relationships>

</file>

<file path=ppt/slides/_rels/slide29.xml.rels><?xml version="1.0" encoding="UTF-8" standalone="no" ?>
<Relationships xmlns="http://schemas.openxmlformats.org/package/2006/relationships">
  <Relationship Id="rId1" Target="../media/121.png" Type="http://schemas.openxmlformats.org/officeDocument/2006/relationships/image"/>
  <Relationship Id="rId3" Target="../slideLayouts/slideLayout1.xml" Type="http://schemas.openxmlformats.org/officeDocument/2006/relationships/slideLayout"/>
  <Relationship Id="rId2" Target="../media/122.png" Type="http://schemas.openxmlformats.org/officeDocument/2006/relationships/image"/>
</Relationships>

</file>

<file path=ppt/slides/_rels/slide30.xml.rels><?xml version="1.0" encoding="UTF-8" standalone="no" ?>
<Relationships xmlns="http://schemas.openxmlformats.org/package/2006/relationships">
  <Relationship Id="rId4" Target="../media/126.png" Type="http://schemas.openxmlformats.org/officeDocument/2006/relationships/image"/>
  <Relationship Id="rId1" Target="../media/123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125.png" Type="http://schemas.openxmlformats.org/officeDocument/2006/relationships/image"/>
  <Relationship Id="rId2" Target="../media/124.png" Type="http://schemas.openxmlformats.org/officeDocument/2006/relationships/image"/>
</Relationships>

</file>

<file path=ppt/slides/_rels/slide31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1" Target="../media/5.png" Type="http://schemas.openxmlformats.org/officeDocument/2006/relationships/image"/>
  <Relationship Id="rId3" Target="../media/8.png" Type="http://schemas.openxmlformats.org/officeDocument/2006/relationships/image"/>
  <Relationship Id="rId2" Target="../media/127.png" Type="http://schemas.openxmlformats.org/officeDocument/2006/relationships/image"/>
</Relationships>

</file>

<file path=ppt/slides/slide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3" name="GroupShape 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" name="Shape 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" name="Shape 5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7" name="Picture 7"/>
          <p:cNvPicPr preferRelativeResize="true"/>
          <p:nvPr isPhoto="false"/>
        </p:nvPicPr>
        <p:blipFill>
          <a:blip r:embed="rId1"/>
          <a:srcRect b="0" l="-2" r="-2" t="0"/>
          <a:stretch/>
        </p:blipFill>
        <p:spPr>
          <a:xfrm flipH="false" flipV="false" rot="0">
            <a:off x="0" y="0"/>
            <a:ext cx="6096305" cy="10287000"/>
          </a:xfrm>
          <a:prstGeom prst="rect">
            <a:avLst/>
          </a:prstGeom>
        </p:spPr>
      </p:pic>
      <p:pic>
        <p:nvPicPr>
          <p:cNvPr hidden="false" id="9" name="Picture 9"/>
          <p:cNvPicPr preferRelativeResize="true"/>
          <p:nvPr isPhoto="false"/>
        </p:nvPicPr>
        <p:blipFill>
          <a:blip r:embed="rId2"/>
          <a:srcRect b="0" l="-400" r="-400" t="0"/>
          <a:stretch/>
        </p:blipFill>
        <p:spPr>
          <a:xfrm flipH="false" flipV="false" rot="0">
            <a:off x="6096305" y="0"/>
            <a:ext cx="38405" cy="10287000"/>
          </a:xfrm>
          <a:prstGeom prst="rect">
            <a:avLst/>
          </a:prstGeom>
        </p:spPr>
      </p:pic>
      <p:sp>
        <p:nvSpPr>
          <p:cNvPr hidden="false" id="10" name="Shape 10"/>
          <p:cNvSpPr txBox="true"/>
          <p:nvPr isPhoto="false"/>
        </p:nvSpPr>
        <p:spPr>
          <a:xfrm flipH="false" flipV="false" rot="0">
            <a:off x="761695" y="1143000"/>
            <a:ext cx="4953305" cy="3771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c ≡ m^e (mod n)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m ≡ c^d (mod n)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φ(n) = (p−1)(q−1)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A = (Q, Σ, δ, q₀, F)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L ⊆ Σ*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(qᵢ, a) → (qⱼ, b, D)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δ* : Q × Σ* → Q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n − 1 = 2ˢ · d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O(n + m)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10000"/>
                  </a:srgbClr>
                </a:solidFill>
                <a:latin typeface="JetBrains Mono"/>
                <a:ea typeface="JetBrains Mono"/>
                <a:cs typeface="JetBrains Mono"/>
              </a:rPr>
              <a:t> Σ = {0, 1}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" name="Shape 11"/>
          <p:cNvSpPr txBox="false"/>
          <p:nvPr isPhoto="false"/>
        </p:nvSpPr>
        <p:spPr>
          <a:xfrm flipH="false" flipV="false" rot="0">
            <a:off x="761695" y="1143000"/>
            <a:ext cx="761695" cy="761695"/>
          </a:xfrm>
          <a:prstGeom prst="rect">
            <a:avLst/>
          </a:prstGeom>
          <a:noFill/>
          <a:ln w="25400">
            <a:solidFill>
              <a:srgbClr val="C9A961"/>
            </a:solidFill>
            <a:prstDash val="solid"/>
          </a:ln>
        </p:spPr>
      </p:sp>
      <p:sp>
        <p:nvSpPr>
          <p:cNvPr hidden="false" id="12" name="Shape 12"/>
          <p:cNvSpPr txBox="true"/>
          <p:nvPr isPhoto="false"/>
        </p:nvSpPr>
        <p:spPr>
          <a:xfrm flipH="false" flipV="false" rot="0">
            <a:off x="761695" y="8762695"/>
            <a:ext cx="4953305" cy="6858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45" sz="11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Санкт-Петербургский государственный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pc="45" sz="11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университет телекоммуникаций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pc="45" sz="11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им. проф. М.А. Бонч-Бруевича 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" name="Shape 13"/>
          <p:cNvSpPr txBox="true"/>
          <p:nvPr isPhoto="false"/>
        </p:nvSpPr>
        <p:spPr>
          <a:xfrm flipH="false" flipV="false" rot="0">
            <a:off x="6858000" y="2286000"/>
            <a:ext cx="13341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31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ЛЕКЦИЯ № 2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5" name="Picture 15"/>
          <p:cNvPicPr preferRelativeResize="true"/>
          <p:nvPr isPhoto="false"/>
        </p:nvPicPr>
        <p:blipFill>
          <a:blip r:embed="rId3"/>
          <a:srcRect b="-420" l="0" r="0" t="-420"/>
          <a:stretch/>
        </p:blipFill>
        <p:spPr>
          <a:xfrm flipH="false" flipV="false" rot="0">
            <a:off x="6858000" y="2667305"/>
            <a:ext cx="761694" cy="19201"/>
          </a:xfrm>
          <a:prstGeom prst="rect">
            <a:avLst/>
          </a:prstGeom>
        </p:spPr>
      </p:pic>
      <p:sp>
        <p:nvSpPr>
          <p:cNvPr hidden="false" id="16" name="Shape 16"/>
          <p:cNvSpPr txBox="true"/>
          <p:nvPr isPhoto="false"/>
        </p:nvSpPr>
        <p:spPr>
          <a:xfrm flipH="false" flipV="false" rot="0">
            <a:off x="6858000" y="2952598"/>
            <a:ext cx="10668304" cy="20866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8" sz="4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Современные алгоритмы,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48" sz="4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формальные языки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48" sz="4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и машины Тьюринга 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7" name="Shape 17"/>
          <p:cNvSpPr txBox="true"/>
          <p:nvPr isPhoto="false"/>
        </p:nvSpPr>
        <p:spPr>
          <a:xfrm flipH="false" flipV="false" rot="0">
            <a:off x="6858000" y="5715000"/>
            <a:ext cx="10668304" cy="7434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9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Обзорная лекция по дисциплине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i="true" sz="19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«Алгоритмические основы программной инженерии» 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9" name="Picture 19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6858000" y="7810804"/>
            <a:ext cx="10668304" cy="9143"/>
          </a:xfrm>
          <a:prstGeom prst="rect">
            <a:avLst/>
          </a:prstGeom>
        </p:spPr>
      </p:pic>
      <p:sp>
        <p:nvSpPr>
          <p:cNvPr hidden="false" id="20" name="Shape 20"/>
          <p:cNvSpPr txBox="true"/>
          <p:nvPr isPhoto="false"/>
        </p:nvSpPr>
        <p:spPr>
          <a:xfrm flipH="false" flipV="false" rot="0">
            <a:off x="6858000" y="8096098"/>
            <a:ext cx="5143500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9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АУДИТОРИЯ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Бакалавры 1–2 курса · базовый уровень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" name="Shape 21"/>
          <p:cNvSpPr txBox="true"/>
          <p:nvPr isPhoto="false"/>
        </p:nvSpPr>
        <p:spPr>
          <a:xfrm flipH="false" flipV="false" rot="0">
            <a:off x="12191695" y="8096098"/>
            <a:ext cx="2667304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9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ДЛИТЕЛЬНОСТЬ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90 минут / 2 ак. часа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" name="Shape 22"/>
          <p:cNvSpPr txBox="true"/>
          <p:nvPr isPhoto="false"/>
        </p:nvSpPr>
        <p:spPr>
          <a:xfrm flipH="false" flipV="false" rot="0">
            <a:off x="15049195" y="8096098"/>
            <a:ext cx="2477109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9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СЛАЙДОВ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31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" name="Shape 23"/>
          <p:cNvSpPr txBox="true"/>
          <p:nvPr isPhoto="false"/>
        </p:nvSpPr>
        <p:spPr>
          <a:xfrm flipH="false" flipV="false" rot="0">
            <a:off x="6858000" y="9334195"/>
            <a:ext cx="1135410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4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По материалам: Бирюков М.А., Ермакова Т.В., Попов А.И. «Алгоритмические основы программной инженерии». СПб., 2026 · Главы 5, 7, 8, 9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" name="Shape 24"/>
          <p:cNvSpPr txBox="true"/>
          <p:nvPr isPhoto="false"/>
        </p:nvSpPr>
        <p:spPr>
          <a:xfrm flipH="false" flipV="false" rot="0">
            <a:off x="761695" y="1143000"/>
            <a:ext cx="76261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Λ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5" name="GroupShape 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6" name="Shape 2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7" name="Shape 2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9" name="Picture 29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30" name="Shape 30"/>
          <p:cNvSpPr txBox="false"/>
          <p:nvPr isPhoto="false"/>
        </p:nvSpPr>
        <p:spPr>
          <a:xfrm flipH="false" flipV="false" rot="0">
            <a:off x="761695" y="2952598"/>
            <a:ext cx="16763695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pic>
        <p:nvPicPr>
          <p:cNvPr hidden="false" id="32" name="Picture 32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9838944"/>
            <a:ext cx="16763695" cy="9143"/>
          </a:xfrm>
          <a:prstGeom prst="rect">
            <a:avLst/>
          </a:prstGeom>
        </p:spPr>
      </p:pic>
      <p:sp>
        <p:nvSpPr>
          <p:cNvPr hidden="false" id="33" name="Shape 33"/>
          <p:cNvSpPr txBox="false"/>
          <p:nvPr isPhoto="false"/>
        </p:nvSpPr>
        <p:spPr>
          <a:xfrm flipH="false" flipV="false" rot="0">
            <a:off x="761695" y="2952598"/>
            <a:ext cx="16763695" cy="5330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5" name="Picture 35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1143000" y="4572000"/>
            <a:ext cx="16002000" cy="9144"/>
          </a:xfrm>
          <a:prstGeom prst="rect">
            <a:avLst/>
          </a:prstGeom>
        </p:spPr>
      </p:pic>
      <p:pic>
        <p:nvPicPr>
          <p:cNvPr hidden="false" id="37" name="Picture 37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1143000" y="5619902"/>
            <a:ext cx="16002000" cy="9144"/>
          </a:xfrm>
          <a:prstGeom prst="rect">
            <a:avLst/>
          </a:prstGeom>
        </p:spPr>
      </p:pic>
      <p:pic>
        <p:nvPicPr>
          <p:cNvPr hidden="false" id="39" name="Picture 39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1143000" y="6667804"/>
            <a:ext cx="16002000" cy="9143"/>
          </a:xfrm>
          <a:prstGeom prst="rect">
            <a:avLst/>
          </a:prstGeom>
        </p:spPr>
      </p:pic>
      <p:pic>
        <p:nvPicPr>
          <p:cNvPr hidden="false" id="41" name="Picture 41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1143000" y="7715707"/>
            <a:ext cx="16002000" cy="9143"/>
          </a:xfrm>
          <a:prstGeom prst="rect">
            <a:avLst/>
          </a:prstGeom>
        </p:spPr>
      </p:pic>
      <p:pic>
        <p:nvPicPr>
          <p:cNvPr hidden="false" id="43" name="Picture 43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1143000" y="8591702"/>
            <a:ext cx="16002000" cy="9143"/>
          </a:xfrm>
          <a:prstGeom prst="rect">
            <a:avLst/>
          </a:prstGeom>
        </p:spPr>
      </p:pic>
      <p:sp>
        <p:nvSpPr>
          <p:cNvPr hidden="false" id="44" name="Shape 44"/>
          <p:cNvSpPr txBox="true"/>
          <p:nvPr isPhoto="false"/>
        </p:nvSpPr>
        <p:spPr>
          <a:xfrm flipH="false" flipV="false" rot="0">
            <a:off x="761695" y="342900"/>
            <a:ext cx="3237890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План лекции · Структура занятия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5" name="Shape 45"/>
          <p:cNvSpPr txBox="true"/>
          <p:nvPr isPhoto="false"/>
        </p:nvSpPr>
        <p:spPr>
          <a:xfrm flipH="false" flipV="false" rot="0">
            <a:off x="15786202" y="342900"/>
            <a:ext cx="1743760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90 МИН · 2 АК. ЧАСА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6" name="Shape 46"/>
          <p:cNvSpPr txBox="true"/>
          <p:nvPr isPhoto="false"/>
        </p:nvSpPr>
        <p:spPr>
          <a:xfrm flipH="false" flipV="false" rot="0">
            <a:off x="761695" y="1047902"/>
            <a:ext cx="16764609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План занятия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8" name="Picture 48"/>
          <p:cNvPicPr preferRelativeResize="true"/>
          <p:nvPr isPhoto="false"/>
        </p:nvPicPr>
        <p:blipFill>
          <a:blip r:embed="rId4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49" name="Shape 49"/>
          <p:cNvSpPr txBox="true"/>
          <p:nvPr isPhoto="false"/>
        </p:nvSpPr>
        <p:spPr>
          <a:xfrm flipH="false" flipV="false" rot="0">
            <a:off x="761695" y="2143354"/>
            <a:ext cx="14287500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Четыре содержательных раздела, заключение и контрольные вопросы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" name="Shape 50"/>
          <p:cNvSpPr txBox="true"/>
          <p:nvPr isPhoto="false"/>
        </p:nvSpPr>
        <p:spPr>
          <a:xfrm flipH="false" flipV="false" rot="0">
            <a:off x="1143000" y="3105302"/>
            <a:ext cx="7626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№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1" name="Shape 51"/>
          <p:cNvSpPr txBox="true"/>
          <p:nvPr isPhoto="false"/>
        </p:nvSpPr>
        <p:spPr>
          <a:xfrm flipH="false" flipV="false" rot="0">
            <a:off x="2286000" y="3105302"/>
            <a:ext cx="22860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ЭТАП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" name="Shape 52"/>
          <p:cNvSpPr txBox="true"/>
          <p:nvPr isPhoto="false"/>
        </p:nvSpPr>
        <p:spPr>
          <a:xfrm flipH="false" flipV="false" rot="0">
            <a:off x="5333695" y="3105302"/>
            <a:ext cx="85725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СОДЕРЖАНИЕ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" name="Shape 53"/>
          <p:cNvSpPr txBox="true"/>
          <p:nvPr isPhoto="false"/>
        </p:nvSpPr>
        <p:spPr>
          <a:xfrm flipH="false" flipV="false" rot="0">
            <a:off x="14287500" y="3105302"/>
            <a:ext cx="15243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ВРЕМЯ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" name="Shape 54"/>
          <p:cNvSpPr txBox="true"/>
          <p:nvPr isPhoto="false"/>
        </p:nvSpPr>
        <p:spPr>
          <a:xfrm flipH="false" flipV="false" rot="0">
            <a:off x="16002000" y="3105302"/>
            <a:ext cx="15243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ГЛАВА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" name="Shape 55"/>
          <p:cNvSpPr txBox="true"/>
          <p:nvPr isPhoto="false"/>
        </p:nvSpPr>
        <p:spPr>
          <a:xfrm flipH="false" flipV="false" rot="0">
            <a:off x="1143000" y="3810305"/>
            <a:ext cx="762610" cy="4288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I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" name="Shape 56"/>
          <p:cNvSpPr txBox="true"/>
          <p:nvPr isPhoto="false"/>
        </p:nvSpPr>
        <p:spPr>
          <a:xfrm flipH="false" flipV="false" rot="0">
            <a:off x="2286000" y="3829507"/>
            <a:ext cx="2857500" cy="4956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Современные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алгоритмы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7" name="Shape 57"/>
          <p:cNvSpPr txBox="true"/>
          <p:nvPr isPhoto="false"/>
        </p:nvSpPr>
        <p:spPr>
          <a:xfrm flipH="false" flipV="false" rot="0">
            <a:off x="5333695" y="3886200"/>
            <a:ext cx="85725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RSA · тест Миллера–Рабина · Рабина–Карпа · генетические и муравьиные алгоритмы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8" name="Shape 58"/>
          <p:cNvSpPr txBox="true"/>
          <p:nvPr isPhoto="false"/>
        </p:nvSpPr>
        <p:spPr>
          <a:xfrm flipH="false" flipV="false" rot="0">
            <a:off x="14287500" y="3924605"/>
            <a:ext cx="1524305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25 мин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" name="Shape 59"/>
          <p:cNvSpPr txBox="true"/>
          <p:nvPr isPhoto="false"/>
        </p:nvSpPr>
        <p:spPr>
          <a:xfrm flipH="false" flipV="false" rot="0">
            <a:off x="16002000" y="3981298"/>
            <a:ext cx="1524305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гл. 5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" name="Shape 60"/>
          <p:cNvSpPr txBox="true"/>
          <p:nvPr isPhoto="false"/>
        </p:nvSpPr>
        <p:spPr>
          <a:xfrm flipH="false" flipV="false" rot="0">
            <a:off x="1143000" y="4858207"/>
            <a:ext cx="762610" cy="4288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II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1" name="Shape 61"/>
          <p:cNvSpPr txBox="true"/>
          <p:nvPr isPhoto="false"/>
        </p:nvSpPr>
        <p:spPr>
          <a:xfrm flipH="false" flipV="false" rot="0">
            <a:off x="2286000" y="4876495"/>
            <a:ext cx="2857500" cy="4956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Формальные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языки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" name="Shape 62"/>
          <p:cNvSpPr txBox="true"/>
          <p:nvPr isPhoto="false"/>
        </p:nvSpPr>
        <p:spPr>
          <a:xfrm flipH="false" flipV="false" rot="0">
            <a:off x="5333695" y="4934102"/>
            <a:ext cx="85725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Алфавиты и слова · язык L ⊆ Σ* · иерархия Хомского · сложность Колмогорова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" name="Shape 63"/>
          <p:cNvSpPr txBox="true"/>
          <p:nvPr isPhoto="false"/>
        </p:nvSpPr>
        <p:spPr>
          <a:xfrm flipH="false" flipV="false" rot="0">
            <a:off x="14287500" y="4972507"/>
            <a:ext cx="1524305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20 мин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" name="Shape 64"/>
          <p:cNvSpPr txBox="true"/>
          <p:nvPr isPhoto="false"/>
        </p:nvSpPr>
        <p:spPr>
          <a:xfrm flipH="false" flipV="false" rot="0">
            <a:off x="16002000" y="5029200"/>
            <a:ext cx="1524305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гл. 7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" name="Shape 65"/>
          <p:cNvSpPr txBox="true"/>
          <p:nvPr isPhoto="false"/>
        </p:nvSpPr>
        <p:spPr>
          <a:xfrm flipH="false" flipV="false" rot="0">
            <a:off x="1143000" y="5905195"/>
            <a:ext cx="762610" cy="4288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III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" name="Shape 66"/>
          <p:cNvSpPr txBox="true"/>
          <p:nvPr isPhoto="false"/>
        </p:nvSpPr>
        <p:spPr>
          <a:xfrm flipH="false" flipV="false" rot="0">
            <a:off x="2286000" y="5924398"/>
            <a:ext cx="2857500" cy="4956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Конечные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автоматы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" name="Shape 67"/>
          <p:cNvSpPr txBox="true"/>
          <p:nvPr isPhoto="false"/>
        </p:nvSpPr>
        <p:spPr>
          <a:xfrm flipH="false" flipV="false" rot="0">
            <a:off x="5333695" y="5982005"/>
            <a:ext cx="85725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A = (Q, Σ, δ, q₀, F) · ДКА/НКА · автоматы Мили и Мура · пример «…01»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" name="Shape 68"/>
          <p:cNvSpPr txBox="true"/>
          <p:nvPr isPhoto="false"/>
        </p:nvSpPr>
        <p:spPr>
          <a:xfrm flipH="false" flipV="false" rot="0">
            <a:off x="14287500" y="6019495"/>
            <a:ext cx="1524305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20 мин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" name="Shape 69"/>
          <p:cNvSpPr txBox="true"/>
          <p:nvPr isPhoto="false"/>
        </p:nvSpPr>
        <p:spPr>
          <a:xfrm flipH="false" flipV="false" rot="0">
            <a:off x="16002000" y="6077102"/>
            <a:ext cx="1524305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гл. 8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" name="Shape 70"/>
          <p:cNvSpPr txBox="true"/>
          <p:nvPr isPhoto="false"/>
        </p:nvSpPr>
        <p:spPr>
          <a:xfrm flipH="false" flipV="false" rot="0">
            <a:off x="1143000" y="6953098"/>
            <a:ext cx="762610" cy="4288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IV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" name="Shape 71"/>
          <p:cNvSpPr txBox="true"/>
          <p:nvPr isPhoto="false"/>
        </p:nvSpPr>
        <p:spPr>
          <a:xfrm flipH="false" flipV="false" rot="0">
            <a:off x="2286000" y="6972300"/>
            <a:ext cx="2857500" cy="4956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Машины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Тьюринга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" name="Shape 72"/>
          <p:cNvSpPr txBox="true"/>
          <p:nvPr isPhoto="false"/>
        </p:nvSpPr>
        <p:spPr>
          <a:xfrm flipH="false" flipV="false" rot="0">
            <a:off x="5333695" y="7029907"/>
            <a:ext cx="85725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Структура · правило (qᵢ, a)→(qⱼ, b, D) · пример: инкремент · тезис Чёрча–Тьюринга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3" name="Shape 73"/>
          <p:cNvSpPr txBox="true"/>
          <p:nvPr isPhoto="false"/>
        </p:nvSpPr>
        <p:spPr>
          <a:xfrm flipH="false" flipV="false" rot="0">
            <a:off x="14287500" y="7067398"/>
            <a:ext cx="1524305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20 мин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" name="Shape 74"/>
          <p:cNvSpPr txBox="true"/>
          <p:nvPr isPhoto="false"/>
        </p:nvSpPr>
        <p:spPr>
          <a:xfrm flipH="false" flipV="false" rot="0">
            <a:off x="16002000" y="7125004"/>
            <a:ext cx="1524305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гл. 9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" name="Shape 75"/>
          <p:cNvSpPr txBox="true"/>
          <p:nvPr isPhoto="false"/>
        </p:nvSpPr>
        <p:spPr>
          <a:xfrm flipH="false" flipV="false" rot="0">
            <a:off x="1143000" y="8001000"/>
            <a:ext cx="76261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V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" name="Shape 76"/>
          <p:cNvSpPr txBox="true"/>
          <p:nvPr isPhoto="false"/>
        </p:nvSpPr>
        <p:spPr>
          <a:xfrm flipH="false" flipV="false" rot="0">
            <a:off x="2286000" y="8058607"/>
            <a:ext cx="2857500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Заключение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" name="Shape 77"/>
          <p:cNvSpPr txBox="true"/>
          <p:nvPr isPhoto="false"/>
        </p:nvSpPr>
        <p:spPr>
          <a:xfrm flipH="false" flipV="false" rot="0">
            <a:off x="5333695" y="8096098"/>
            <a:ext cx="85725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Подведение итогов, выводы лекции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" name="Shape 78"/>
          <p:cNvSpPr txBox="true"/>
          <p:nvPr isPhoto="false"/>
        </p:nvSpPr>
        <p:spPr>
          <a:xfrm flipH="false" flipV="false" rot="0">
            <a:off x="14287500" y="8096098"/>
            <a:ext cx="1524305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378"/>
                </a:solidFill>
                <a:latin typeface="JetBrains Mono"/>
                <a:ea typeface="JetBrains Mono"/>
                <a:cs typeface="JetBrains Mono"/>
              </a:rPr>
              <a:t>5 мин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9" name="Shape 79"/>
          <p:cNvSpPr txBox="true"/>
          <p:nvPr isPhoto="false"/>
        </p:nvSpPr>
        <p:spPr>
          <a:xfrm flipH="false" flipV="false" rot="0">
            <a:off x="1143000" y="8858707"/>
            <a:ext cx="76261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VI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0" name="Shape 80"/>
          <p:cNvSpPr txBox="true"/>
          <p:nvPr isPhoto="false"/>
        </p:nvSpPr>
        <p:spPr>
          <a:xfrm flipH="false" flipV="false" rot="0">
            <a:off x="2286000" y="8915400"/>
            <a:ext cx="2857500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Контроль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1" name="Shape 81"/>
          <p:cNvSpPr txBox="true"/>
          <p:nvPr isPhoto="false"/>
        </p:nvSpPr>
        <p:spPr>
          <a:xfrm flipH="false" flipV="false" rot="0">
            <a:off x="5333695" y="8953805"/>
            <a:ext cx="85725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Контрольные вопросы для самопроверки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" name="Shape 82"/>
          <p:cNvSpPr txBox="true"/>
          <p:nvPr isPhoto="false"/>
        </p:nvSpPr>
        <p:spPr>
          <a:xfrm flipH="false" flipV="false" rot="0">
            <a:off x="14287500" y="8953805"/>
            <a:ext cx="1524305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378"/>
                </a:solidFill>
                <a:latin typeface="JetBrains Mono"/>
                <a:ea typeface="JetBrains Mono"/>
                <a:cs typeface="JetBrains Mono"/>
              </a:rPr>
              <a:t>5 мин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" name="Shape 83"/>
          <p:cNvSpPr txBox="true"/>
          <p:nvPr isPhoto="false"/>
        </p:nvSpPr>
        <p:spPr>
          <a:xfrm flipH="false" flipV="false" rot="0">
            <a:off x="761695" y="9924898"/>
            <a:ext cx="324246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5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Лекция №2 · Алгоритмические основы ПИ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" name="Shape 84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02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5" name="GroupShape 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6" name="Shape 8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7" name="Shape 8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8" name="Shape 88"/>
          <p:cNvSpPr txBox="true"/>
          <p:nvPr isPhoto="false"/>
        </p:nvSpPr>
        <p:spPr>
          <a:xfrm flipH="false" flipV="false" rot="0">
            <a:off x="761695" y="8382304"/>
            <a:ext cx="16764609" cy="1524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600" sz="12000">
                <a:solidFill>
                  <a:srgbClr val="FFFFFF">
                    <a:alpha val="4000"/>
                  </a:srgbClr>
                </a:solidFill>
                <a:latin typeface="JetBrains Mono"/>
                <a:ea typeface="JetBrains Mono"/>
                <a:cs typeface="JetBrains Mono"/>
              </a:rPr>
              <a:t>RSA · MILLER–RABIN</a:t>
            </a:r>
            <a:endParaRPr sz="1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0" name="Picture 90"/>
          <p:cNvPicPr preferRelativeResize="true"/>
          <p:nvPr isPhoto="false"/>
        </p:nvPicPr>
        <p:blipFill>
          <a:blip r:embed="rId1"/>
          <a:srcRect b="-196" l="0" r="0" t="-196"/>
          <a:stretch/>
        </p:blipFill>
        <p:spPr>
          <a:xfrm flipH="false" flipV="false" rot="0">
            <a:off x="761695" y="3619195"/>
            <a:ext cx="75894" cy="3047695"/>
          </a:xfrm>
          <a:prstGeom prst="rect">
            <a:avLst/>
          </a:prstGeom>
        </p:spPr>
      </p:pic>
      <p:sp>
        <p:nvSpPr>
          <p:cNvPr hidden="false" id="91" name="Shape 91"/>
          <p:cNvSpPr txBox="false"/>
          <p:nvPr isPhoto="false"/>
        </p:nvSpPr>
        <p:spPr>
          <a:xfrm flipH="false" flipV="false" rot="0">
            <a:off x="1333195" y="7905902"/>
            <a:ext cx="3238805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92" name="Shape 92"/>
          <p:cNvSpPr txBox="false"/>
          <p:nvPr isPhoto="false"/>
        </p:nvSpPr>
        <p:spPr>
          <a:xfrm flipH="false" flipV="false" rot="0">
            <a:off x="4762195" y="7905902"/>
            <a:ext cx="3238805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93" name="Shape 93"/>
          <p:cNvSpPr txBox="false"/>
          <p:nvPr isPhoto="false"/>
        </p:nvSpPr>
        <p:spPr>
          <a:xfrm flipH="false" flipV="false" rot="0">
            <a:off x="8191195" y="7905902"/>
            <a:ext cx="3238804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94" name="Shape 94"/>
          <p:cNvSpPr txBox="true"/>
          <p:nvPr isPhoto="false"/>
        </p:nvSpPr>
        <p:spPr>
          <a:xfrm flipH="false" flipV="false" rot="0">
            <a:off x="1333195" y="3619195"/>
            <a:ext cx="5714999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72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РАЗДЕЛ I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" name="Shape 95"/>
          <p:cNvSpPr txBox="true"/>
          <p:nvPr isPhoto="false"/>
        </p:nvSpPr>
        <p:spPr>
          <a:xfrm flipH="false" flipV="false" rot="0">
            <a:off x="1333195" y="4000500"/>
            <a:ext cx="16193109" cy="19248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72" sz="7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Современные</a:t>
            </a:r>
            <a:endParaRPr sz="7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72" sz="7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алгоритмы</a:t>
            </a:r>
            <a:endParaRPr sz="7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" name="Shape 96"/>
          <p:cNvSpPr txBox="true"/>
          <p:nvPr isPhoto="false"/>
        </p:nvSpPr>
        <p:spPr>
          <a:xfrm flipH="false" flipV="false" rot="0">
            <a:off x="1333195" y="6286500"/>
            <a:ext cx="13335609" cy="8577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2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Криптография · вероятностные тесты · поиск подстрок ·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i="true" sz="2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эволюционные и поведенческие алгоритмы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" name="Shape 97"/>
          <p:cNvSpPr txBox="true"/>
          <p:nvPr isPhoto="false"/>
        </p:nvSpPr>
        <p:spPr>
          <a:xfrm flipH="false" flipV="false" rot="0">
            <a:off x="1524305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5 ТЕМ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" name="Shape 98"/>
          <p:cNvSpPr txBox="true"/>
          <p:nvPr isPhoto="false"/>
        </p:nvSpPr>
        <p:spPr>
          <a:xfrm flipH="false" flipV="false" rot="0">
            <a:off x="1524305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RSA, MR, RK, GA, ACO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9" name="Shape 99"/>
          <p:cNvSpPr txBox="true"/>
          <p:nvPr isPhoto="false"/>
        </p:nvSpPr>
        <p:spPr>
          <a:xfrm flipH="false" flipV="false" rot="0">
            <a:off x="4953305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ВРЕМЯ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4953305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25 минут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1" name="Shape 101"/>
          <p:cNvSpPr txBox="true"/>
          <p:nvPr isPhoto="false"/>
        </p:nvSpPr>
        <p:spPr>
          <a:xfrm flipH="false" flipV="false" rot="0">
            <a:off x="8382304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ИСТОЧНИК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" name="Shape 102"/>
          <p:cNvSpPr txBox="true"/>
          <p:nvPr isPhoto="false"/>
        </p:nvSpPr>
        <p:spPr>
          <a:xfrm flipH="false" flipV="false" rot="0">
            <a:off x="8382304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Глава 5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" name="Shape 103"/>
          <p:cNvSpPr txBox="true"/>
          <p:nvPr isPhoto="false"/>
        </p:nvSpPr>
        <p:spPr>
          <a:xfrm flipH="false" flipV="false" rot="0">
            <a:off x="15970910" y="342900"/>
            <a:ext cx="1562710" cy="305410"/>
          </a:xfrm>
          <a:prstGeom prst="rect">
            <a:avLst/>
          </a:prstGeom>
          <a:solidFill>
            <a:srgbClr val="FFFFFF">
              <a:alpha val="6000"/>
            </a:srgbClr>
          </a:solidFill>
          <a:ln w="12700">
            <a:solidFill>
              <a:srgbClr val="C9A961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25 МИН · ГЛАВА 5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" name="Shape 104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FFFFFF">
                    <a:alpha val="50000"/>
                  </a:srgbClr>
                </a:solidFill>
                <a:latin typeface="PT Sans"/>
                <a:ea typeface="PT Sans"/>
                <a:cs typeface="PT Sans"/>
              </a:rPr>
              <a:t>03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5" name="GroupShape 10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6" name="Shape 10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7" name="Shape 10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09" name="Picture 109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10" name="Shape 110"/>
          <p:cNvSpPr txBox="false"/>
          <p:nvPr isPhoto="false"/>
        </p:nvSpPr>
        <p:spPr>
          <a:xfrm flipH="false" flipV="false" rot="0">
            <a:off x="761695" y="2952598"/>
            <a:ext cx="8382305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11" name="Shape 111"/>
          <p:cNvSpPr txBox="false"/>
          <p:nvPr isPhoto="false"/>
        </p:nvSpPr>
        <p:spPr>
          <a:xfrm flipH="false" flipV="false" rot="0">
            <a:off x="9334195" y="2952598"/>
            <a:ext cx="8191195" cy="6476694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3" name="Picture 113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9838944"/>
            <a:ext cx="16763695" cy="9143"/>
          </a:xfrm>
          <a:prstGeom prst="rect">
            <a:avLst/>
          </a:prstGeom>
        </p:spPr>
      </p:pic>
      <p:pic>
        <p:nvPicPr>
          <p:cNvPr hidden="false" id="115" name="Picture 115"/>
          <p:cNvPicPr preferRelativeResize="true"/>
          <p:nvPr isPhoto="false"/>
        </p:nvPicPr>
        <p:blipFill>
          <a:blip r:embed="rId3"/>
          <a:srcRect b="0" l="-402" r="-402" t="0"/>
          <a:stretch/>
        </p:blipFill>
        <p:spPr>
          <a:xfrm flipH="false" flipV="false" rot="0">
            <a:off x="761695" y="2952598"/>
            <a:ext cx="57606" cy="6476694"/>
          </a:xfrm>
          <a:prstGeom prst="rect">
            <a:avLst/>
          </a:prstGeom>
        </p:spPr>
      </p:pic>
      <p:pic>
        <p:nvPicPr>
          <p:cNvPr hidden="false" id="117" name="Picture 117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1143000" y="5905195"/>
            <a:ext cx="7619695" cy="9144"/>
          </a:xfrm>
          <a:prstGeom prst="rect">
            <a:avLst/>
          </a:prstGeom>
        </p:spPr>
      </p:pic>
      <p:sp>
        <p:nvSpPr>
          <p:cNvPr hidden="false" id="118" name="Shape 118"/>
          <p:cNvSpPr txBox="false"/>
          <p:nvPr isPhoto="false"/>
        </p:nvSpPr>
        <p:spPr>
          <a:xfrm flipH="false" flipV="false" rot="0">
            <a:off x="1143000" y="6572707"/>
            <a:ext cx="3619195" cy="2476194"/>
          </a:xfrm>
          <a:prstGeom prst="rect">
            <a:avLst/>
          </a:prstGeom>
          <a:solidFill>
            <a:srgbClr val="F2F5FA"/>
          </a:solidFill>
          <a:ln>
            <a:prstDash val="solid"/>
          </a:ln>
        </p:spPr>
      </p:sp>
      <p:sp>
        <p:nvSpPr>
          <p:cNvPr hidden="false" id="119" name="Shape 119"/>
          <p:cNvSpPr txBox="false"/>
          <p:nvPr isPhoto="false"/>
        </p:nvSpPr>
        <p:spPr>
          <a:xfrm flipH="false" flipV="false" rot="0">
            <a:off x="1143000" y="6572707"/>
            <a:ext cx="38405" cy="2476194"/>
          </a:xfrm>
          <a:prstGeom prst="rect">
            <a:avLst/>
          </a:prstGeom>
          <a:solidFill>
            <a:srgbClr val="1A3A75"/>
          </a:solidFill>
          <a:ln w="12700">
            <a:solidFill>
              <a:srgbClr val="1A3A75">
                <a:alpha val="0"/>
              </a:srgbClr>
            </a:solidFill>
            <a:prstDash val="solid"/>
          </a:ln>
        </p:spPr>
      </p:sp>
      <p:sp>
        <p:nvSpPr>
          <p:cNvPr hidden="false" id="120" name="Shape 120"/>
          <p:cNvSpPr txBox="false"/>
          <p:nvPr isPhoto="false"/>
        </p:nvSpPr>
        <p:spPr>
          <a:xfrm flipH="false" flipV="false" rot="0">
            <a:off x="5143500" y="6572707"/>
            <a:ext cx="3619194" cy="247619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22" name="Picture 122"/>
          <p:cNvPicPr preferRelativeResize="true"/>
          <p:nvPr isPhoto="false"/>
        </p:nvPicPr>
        <p:blipFill>
          <a:blip r:embed="rId5"/>
          <a:srcRect b="0" l="-2083" r="-2083" t="0"/>
          <a:stretch/>
        </p:blipFill>
        <p:spPr>
          <a:xfrm flipH="false" flipV="false" rot="0">
            <a:off x="9715500" y="4476902"/>
            <a:ext cx="7524598" cy="9144"/>
          </a:xfrm>
          <a:prstGeom prst="rect">
            <a:avLst/>
          </a:prstGeom>
        </p:spPr>
      </p:pic>
      <p:pic>
        <p:nvPicPr>
          <p:cNvPr hidden="false" id="124" name="Picture 124"/>
          <p:cNvPicPr preferRelativeResize="true"/>
          <p:nvPr isPhoto="false"/>
        </p:nvPicPr>
        <p:blipFill>
          <a:blip r:embed="rId5"/>
          <a:srcRect b="0" l="-2083" r="-2083" t="0"/>
          <a:stretch/>
        </p:blipFill>
        <p:spPr>
          <a:xfrm flipH="false" flipV="false" rot="0">
            <a:off x="9715500" y="5381244"/>
            <a:ext cx="7524598" cy="9144"/>
          </a:xfrm>
          <a:prstGeom prst="rect">
            <a:avLst/>
          </a:prstGeom>
        </p:spPr>
      </p:pic>
      <p:pic>
        <p:nvPicPr>
          <p:cNvPr hidden="false" id="126" name="Picture 126"/>
          <p:cNvPicPr preferRelativeResize="true"/>
          <p:nvPr isPhoto="false"/>
        </p:nvPicPr>
        <p:blipFill>
          <a:blip r:embed="rId5"/>
          <a:srcRect b="0" l="-2083" r="-2083" t="0"/>
          <a:stretch/>
        </p:blipFill>
        <p:spPr>
          <a:xfrm flipH="false" flipV="false" rot="0">
            <a:off x="9715500" y="6286500"/>
            <a:ext cx="7524598" cy="9144"/>
          </a:xfrm>
          <a:prstGeom prst="rect">
            <a:avLst/>
          </a:prstGeom>
        </p:spPr>
      </p:pic>
      <p:pic>
        <p:nvPicPr>
          <p:cNvPr hidden="false" id="128" name="Picture 128"/>
          <p:cNvPicPr preferRelativeResize="true"/>
          <p:nvPr isPhoto="false"/>
        </p:nvPicPr>
        <p:blipFill>
          <a:blip r:embed="rId5"/>
          <a:srcRect b="0" l="-2083" r="-2083" t="0"/>
          <a:stretch/>
        </p:blipFill>
        <p:spPr>
          <a:xfrm flipH="false" flipV="false" rot="0">
            <a:off x="9715500" y="7191756"/>
            <a:ext cx="7524598" cy="9143"/>
          </a:xfrm>
          <a:prstGeom prst="rect">
            <a:avLst/>
          </a:prstGeom>
        </p:spPr>
      </p:pic>
      <p:pic>
        <p:nvPicPr>
          <p:cNvPr hidden="false" id="130" name="Picture 130"/>
          <p:cNvPicPr preferRelativeResize="true"/>
          <p:nvPr isPhoto="false"/>
        </p:nvPicPr>
        <p:blipFill>
          <a:blip r:embed="rId6"/>
          <a:srcRect b="0" l="-2083" r="-2083" t="0"/>
          <a:stretch/>
        </p:blipFill>
        <p:spPr>
          <a:xfrm flipH="false" flipV="false" rot="0">
            <a:off x="9715500" y="8191195"/>
            <a:ext cx="7524598" cy="9143"/>
          </a:xfrm>
          <a:prstGeom prst="rect">
            <a:avLst/>
          </a:prstGeom>
        </p:spPr>
      </p:pic>
      <p:sp>
        <p:nvSpPr>
          <p:cNvPr hidden="false" id="131" name="Shape 131"/>
          <p:cNvSpPr txBox="true"/>
          <p:nvPr isPhoto="false"/>
        </p:nvSpPr>
        <p:spPr>
          <a:xfrm flipH="false" flipV="false" rot="0">
            <a:off x="761695" y="342900"/>
            <a:ext cx="3948379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 · Современные алгоритмы · 5.1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" name="Shape 132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" name="Shape 133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Криптосистема RSA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5" name="Picture 135"/>
          <p:cNvPicPr preferRelativeResize="true"/>
          <p:nvPr isPhoto="false"/>
        </p:nvPicPr>
        <p:blipFill>
          <a:blip r:embed="rId7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36" name="Shape 136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Асимметричное шифрование с открытым ключом · 1977 г. · R. Rivest, A. Shamir, L. Adleman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" name="Shape 137"/>
          <p:cNvSpPr txBox="true"/>
          <p:nvPr isPhoto="false"/>
        </p:nvSpPr>
        <p:spPr>
          <a:xfrm flipH="false" flipV="false" rot="0">
            <a:off x="1143000" y="3238805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ОСНОВНАЯ ИДЕЯ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8" name="Shape 138"/>
          <p:cNvSpPr txBox="true"/>
          <p:nvPr isPhoto="false"/>
        </p:nvSpPr>
        <p:spPr>
          <a:xfrm flipH="false" flipV="false" rot="0">
            <a:off x="1143000" y="3524098"/>
            <a:ext cx="7810804" cy="3721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Сложность факторизации большого числа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9" name="Shape 139"/>
          <p:cNvSpPr txBox="true"/>
          <p:nvPr isPhoto="false"/>
        </p:nvSpPr>
        <p:spPr>
          <a:xfrm flipH="false" flipV="false" rot="0">
            <a:off x="1143000" y="4476902"/>
            <a:ext cx="7810804" cy="9244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Перемножить два простых числа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p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и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q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легко.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Разложить произведение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n = p·q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обратно — вычислительно неподъёмная задача при достаточной длине ключа.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" name="Shape 140"/>
          <p:cNvSpPr txBox="true"/>
          <p:nvPr isPhoto="false"/>
        </p:nvSpPr>
        <p:spPr>
          <a:xfrm flipH="false" flipV="false" rot="0">
            <a:off x="1143000" y="6191402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ДВА КЛЮЧА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1" name="Shape 141"/>
          <p:cNvSpPr txBox="true"/>
          <p:nvPr isPhoto="false"/>
        </p:nvSpPr>
        <p:spPr>
          <a:xfrm flipH="false" flipV="false" rot="0">
            <a:off x="1333195" y="6762902"/>
            <a:ext cx="32388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ОТКРЫТЫЙ · PUBLIC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2" name="Shape 142"/>
          <p:cNvSpPr txBox="true"/>
          <p:nvPr isPhoto="false"/>
        </p:nvSpPr>
        <p:spPr>
          <a:xfrm flipH="false" flipV="false" rot="0">
            <a:off x="1333195" y="7029907"/>
            <a:ext cx="3238805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(e, n)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3" name="Shape 143"/>
          <p:cNvSpPr txBox="true"/>
          <p:nvPr isPhoto="false"/>
        </p:nvSpPr>
        <p:spPr>
          <a:xfrm flipH="false" flipV="false" rot="0">
            <a:off x="1333195" y="7619695"/>
            <a:ext cx="32388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Известен всем.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Используется для шифрования.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4" name="Shape 144"/>
          <p:cNvSpPr txBox="true"/>
          <p:nvPr isPhoto="false"/>
        </p:nvSpPr>
        <p:spPr>
          <a:xfrm flipH="false" flipV="false" rot="0">
            <a:off x="1333195" y="8477402"/>
            <a:ext cx="3238805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e — экспонента шифрования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n — модуль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" name="Shape 145"/>
          <p:cNvSpPr txBox="true"/>
          <p:nvPr isPhoto="false"/>
        </p:nvSpPr>
        <p:spPr>
          <a:xfrm flipH="false" flipV="false" rot="0">
            <a:off x="5333695" y="6762902"/>
            <a:ext cx="32388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ЗАКРЫТЫЙ · PRIVATE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" name="Shape 146"/>
          <p:cNvSpPr txBox="true"/>
          <p:nvPr isPhoto="false"/>
        </p:nvSpPr>
        <p:spPr>
          <a:xfrm flipH="false" flipV="false" rot="0">
            <a:off x="5333695" y="7029907"/>
            <a:ext cx="3238805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(d, n)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7" name="Shape 147"/>
          <p:cNvSpPr txBox="true"/>
          <p:nvPr isPhoto="false"/>
        </p:nvSpPr>
        <p:spPr>
          <a:xfrm flipH="false" flipV="false" rot="0">
            <a:off x="5333695" y="7619695"/>
            <a:ext cx="32388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Известен только владельцу.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Используется для расшифрования.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8" name="Shape 148"/>
          <p:cNvSpPr txBox="true"/>
          <p:nvPr isPhoto="false"/>
        </p:nvSpPr>
        <p:spPr>
          <a:xfrm flipH="false" flipV="false" rot="0">
            <a:off x="5333695" y="8477402"/>
            <a:ext cx="3238805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d — экспонента расшифрования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d·e ≡ 1 (mod φ(n))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" name="Shape 149"/>
          <p:cNvSpPr txBox="true"/>
          <p:nvPr isPhoto="false"/>
        </p:nvSpPr>
        <p:spPr>
          <a:xfrm flipH="false" flipV="false" rot="0">
            <a:off x="9715500" y="3238805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ГЕНЕРАЦИЯ КЛЮЧЕЙ · 5 ШАГОВ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0" name="Shape 150"/>
          <p:cNvSpPr txBox="true"/>
          <p:nvPr isPhoto="false"/>
        </p:nvSpPr>
        <p:spPr>
          <a:xfrm flipH="false" flipV="false" rot="0">
            <a:off x="9715500" y="3810305"/>
            <a:ext cx="476401" cy="4288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1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1" name="Shape 151"/>
          <p:cNvSpPr txBox="true"/>
          <p:nvPr isPhoto="false"/>
        </p:nvSpPr>
        <p:spPr>
          <a:xfrm flipH="false" flipV="false" rot="0">
            <a:off x="10287000" y="3829507"/>
            <a:ext cx="7239304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Выбрать два больших простых числа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p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,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q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2" name="Shape 152"/>
          <p:cNvSpPr txBox="true"/>
          <p:nvPr isPhoto="false"/>
        </p:nvSpPr>
        <p:spPr>
          <a:xfrm flipH="false" flipV="false" rot="0">
            <a:off x="9715500" y="4714646"/>
            <a:ext cx="476401" cy="4288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2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3" name="Shape 153"/>
          <p:cNvSpPr txBox="true"/>
          <p:nvPr isPhoto="false"/>
        </p:nvSpPr>
        <p:spPr>
          <a:xfrm flipH="false" flipV="false" rot="0">
            <a:off x="10287000" y="4733849"/>
            <a:ext cx="7239304" cy="2862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Вычислить модуль: </a:t>
            </a:r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n = p · q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4" name="Shape 154"/>
          <p:cNvSpPr txBox="true"/>
          <p:nvPr isPhoto="false"/>
        </p:nvSpPr>
        <p:spPr>
          <a:xfrm flipH="false" flipV="false" rot="0">
            <a:off x="9715500" y="5619902"/>
            <a:ext cx="476401" cy="4288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3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5" name="Shape 155"/>
          <p:cNvSpPr txBox="true"/>
          <p:nvPr isPhoto="false"/>
        </p:nvSpPr>
        <p:spPr>
          <a:xfrm flipH="false" flipV="false" rot="0">
            <a:off x="10287000" y="5639105"/>
            <a:ext cx="7239304" cy="2862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Функция Эйлера: </a:t>
            </a:r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φ(n) = (p−1)(q−1)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6" name="Shape 156"/>
          <p:cNvSpPr txBox="true"/>
          <p:nvPr isPhoto="false"/>
        </p:nvSpPr>
        <p:spPr>
          <a:xfrm flipH="false" flipV="false" rot="0">
            <a:off x="9715500" y="6524243"/>
            <a:ext cx="476401" cy="4288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4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7" name="Shape 157"/>
          <p:cNvSpPr txBox="true"/>
          <p:nvPr isPhoto="false"/>
        </p:nvSpPr>
        <p:spPr>
          <a:xfrm flipH="false" flipV="false" rot="0">
            <a:off x="10287000" y="6543446"/>
            <a:ext cx="7239304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Подобрать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e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: 1 &lt;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e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&lt; φ(n), gcd(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e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, φ(n)) = 1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8" name="Shape 158"/>
          <p:cNvSpPr txBox="true"/>
          <p:nvPr isPhoto="false"/>
        </p:nvSpPr>
        <p:spPr>
          <a:xfrm flipH="false" flipV="false" rot="0">
            <a:off x="9715500" y="7429500"/>
            <a:ext cx="476401" cy="4288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5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9" name="Shape 159"/>
          <p:cNvSpPr txBox="true"/>
          <p:nvPr isPhoto="false"/>
        </p:nvSpPr>
        <p:spPr>
          <a:xfrm flipH="false" flipV="false" rot="0">
            <a:off x="10287000" y="7448702"/>
            <a:ext cx="7239304" cy="2862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Найти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d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: </a:t>
            </a:r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d · e ≡ 1 (mod φ(n))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0" name="Shape 160"/>
          <p:cNvSpPr txBox="true"/>
          <p:nvPr isPhoto="false"/>
        </p:nvSpPr>
        <p:spPr>
          <a:xfrm flipH="false" flipV="false" rot="0">
            <a:off x="9715500" y="8382304"/>
            <a:ext cx="7525512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Числа </a:t>
            </a:r>
            <a:r>
              <a:rPr i="true" sz="13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p</a:t>
            </a:r>
            <a:r>
              <a:rPr i="true" sz="13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, </a:t>
            </a:r>
            <a:r>
              <a:rPr i="true" sz="13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q</a:t>
            </a:r>
            <a:r>
              <a:rPr i="true" sz="13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, φ(n) — уничтожаются после генерации ключей.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1" name="Shape 161"/>
          <p:cNvSpPr txBox="true"/>
          <p:nvPr isPhoto="false"/>
        </p:nvSpPr>
        <p:spPr>
          <a:xfrm flipH="false" flipV="false" rot="0">
            <a:off x="761695" y="9924898"/>
            <a:ext cx="324246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5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Лекция №2 · Алгоритмические основы ПИ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2" name="Shape 162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04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63" name="GroupShape 16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4" name="Shape 16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65" name="Shape 165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66" name="Shape 166"/>
          <p:cNvSpPr txBox="true"/>
          <p:nvPr isPhoto="false"/>
        </p:nvSpPr>
        <p:spPr>
          <a:xfrm flipH="false" flipV="false" rot="0">
            <a:off x="8001000" y="8287207"/>
            <a:ext cx="2286000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300">
                <a:solidFill>
                  <a:srgbClr val="5A6378"/>
                </a:solidFill>
                <a:latin typeface="JetBrains Mono"/>
                <a:ea typeface="JetBrains Mono"/>
                <a:cs typeface="JetBrains Mono"/>
              </a:rPr>
              <a:t>c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68" name="Picture 168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69" name="Shape 169"/>
          <p:cNvSpPr txBox="false"/>
          <p:nvPr isPhoto="false"/>
        </p:nvSpPr>
        <p:spPr>
          <a:xfrm flipH="false" flipV="false" rot="0">
            <a:off x="761695" y="3047695"/>
            <a:ext cx="8287207" cy="3238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70" name="Shape 170"/>
          <p:cNvSpPr txBox="false"/>
          <p:nvPr isPhoto="false"/>
        </p:nvSpPr>
        <p:spPr>
          <a:xfrm flipH="false" flipV="false" rot="0">
            <a:off x="9239098" y="3047695"/>
            <a:ext cx="8287207" cy="32388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71" name="Shape 171"/>
          <p:cNvSpPr txBox="false"/>
          <p:nvPr isPhoto="false"/>
        </p:nvSpPr>
        <p:spPr>
          <a:xfrm flipH="false" flipV="false" rot="0">
            <a:off x="761695" y="6762902"/>
            <a:ext cx="16763695" cy="2667305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73" name="Picture 173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9838944"/>
            <a:ext cx="16763695" cy="9143"/>
          </a:xfrm>
          <a:prstGeom prst="rect">
            <a:avLst/>
          </a:prstGeom>
        </p:spPr>
      </p:pic>
      <p:sp>
        <p:nvSpPr>
          <p:cNvPr hidden="false" id="174" name="Shape 174"/>
          <p:cNvSpPr txBox="false"/>
          <p:nvPr isPhoto="false"/>
        </p:nvSpPr>
        <p:spPr>
          <a:xfrm flipH="false" flipV="false" rot="0">
            <a:off x="761695" y="3047695"/>
            <a:ext cx="8287207" cy="571500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75" name="Shape 175"/>
          <p:cNvSpPr txBox="false"/>
          <p:nvPr isPhoto="false"/>
        </p:nvSpPr>
        <p:spPr>
          <a:xfrm flipH="false" flipV="false" rot="0">
            <a:off x="9239098" y="3047695"/>
            <a:ext cx="8287207" cy="571500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76" name="Shape 176"/>
          <p:cNvSpPr txBox="false"/>
          <p:nvPr isPhoto="false"/>
        </p:nvSpPr>
        <p:spPr>
          <a:xfrm flipH="false" flipV="false" rot="0">
            <a:off x="1524305" y="7524598"/>
            <a:ext cx="1904695" cy="1333194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pic>
        <p:nvPicPr>
          <p:cNvPr hidden="false" id="178" name="Picture 178"/>
          <p:cNvPicPr preferRelativeResize="true"/>
          <p:nvPr isPhoto="false"/>
        </p:nvPicPr>
        <p:blipFill>
          <a:blip r:embed="rId3"/>
          <a:srcRect b="-408" l="0" r="0" t="-408"/>
          <a:stretch/>
        </p:blipFill>
        <p:spPr>
          <a:xfrm flipH="false" flipV="false" rot="0">
            <a:off x="3619195" y="8172907"/>
            <a:ext cx="1904695" cy="19201"/>
          </a:xfrm>
          <a:prstGeom prst="rect">
            <a:avLst/>
          </a:prstGeom>
        </p:spPr>
      </p:pic>
      <p:sp>
        <p:nvSpPr>
          <p:cNvPr hidden="false" id="179" name="Shape 179"/>
          <p:cNvSpPr txBox="false"/>
          <p:nvPr isPhoto="false"/>
        </p:nvSpPr>
        <p:spPr>
          <a:xfrm flipH="false" flipV="false" rot="0">
            <a:off x="5447995" y="8115300"/>
            <a:ext cx="114300" cy="152704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hidden="false" id="180" name="Shape 180"/>
          <p:cNvSpPr txBox="false"/>
          <p:nvPr isPhoto="false"/>
        </p:nvSpPr>
        <p:spPr>
          <a:xfrm flipH="false" flipV="false" rot="0">
            <a:off x="5715000" y="7524598"/>
            <a:ext cx="2095805" cy="1333194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82" name="Picture 182"/>
          <p:cNvPicPr preferRelativeResize="true"/>
          <p:nvPr isPhoto="false"/>
        </p:nvPicPr>
        <p:blipFill>
          <a:blip r:embed="rId4"/>
          <a:srcRect b="-400" l="0" r="0" t="-400"/>
          <a:stretch/>
        </p:blipFill>
        <p:spPr>
          <a:xfrm flipH="false" flipV="false" rot="0">
            <a:off x="8001000" y="8172907"/>
            <a:ext cx="2286000" cy="19201"/>
          </a:xfrm>
          <a:prstGeom prst="rect">
            <a:avLst/>
          </a:prstGeom>
        </p:spPr>
      </p:pic>
      <p:sp>
        <p:nvSpPr>
          <p:cNvPr hidden="false" id="183" name="Shape 183"/>
          <p:cNvSpPr txBox="false"/>
          <p:nvPr isPhoto="false"/>
        </p:nvSpPr>
        <p:spPr>
          <a:xfrm flipH="false" flipV="false" rot="0">
            <a:off x="10211105" y="8115300"/>
            <a:ext cx="114300" cy="152704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hidden="false" id="184" name="Shape 184"/>
          <p:cNvSpPr txBox="false"/>
          <p:nvPr isPhoto="false"/>
        </p:nvSpPr>
        <p:spPr>
          <a:xfrm flipH="false" flipV="false" rot="0">
            <a:off x="10477195" y="7524598"/>
            <a:ext cx="2095804" cy="133319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86" name="Picture 186"/>
          <p:cNvPicPr preferRelativeResize="true"/>
          <p:nvPr isPhoto="false"/>
        </p:nvPicPr>
        <p:blipFill>
          <a:blip r:embed="rId3"/>
          <a:srcRect b="-408" l="0" r="0" t="-408"/>
          <a:stretch/>
        </p:blipFill>
        <p:spPr>
          <a:xfrm flipH="false" flipV="false" rot="0">
            <a:off x="12763195" y="8172907"/>
            <a:ext cx="1904695" cy="19201"/>
          </a:xfrm>
          <a:prstGeom prst="rect">
            <a:avLst/>
          </a:prstGeom>
        </p:spPr>
      </p:pic>
      <p:sp>
        <p:nvSpPr>
          <p:cNvPr hidden="false" id="187" name="Shape 187"/>
          <p:cNvSpPr txBox="false"/>
          <p:nvPr isPhoto="false"/>
        </p:nvSpPr>
        <p:spPr>
          <a:xfrm flipH="false" flipV="false" rot="0">
            <a:off x="14591995" y="8115300"/>
            <a:ext cx="114300" cy="152704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hidden="false" id="188" name="Shape 188"/>
          <p:cNvSpPr txBox="false"/>
          <p:nvPr isPhoto="false"/>
        </p:nvSpPr>
        <p:spPr>
          <a:xfrm flipH="false" flipV="false" rot="0">
            <a:off x="14859000" y="7524598"/>
            <a:ext cx="1904694" cy="1333194"/>
          </a:xfrm>
          <a:prstGeom prst="rect">
            <a:avLst/>
          </a:prstGeom>
          <a:solidFill>
            <a:srgbClr val="FFFFFF"/>
          </a:solidFill>
          <a:ln w="25400">
            <a:solidFill>
              <a:srgbClr val="C9A961"/>
            </a:solidFill>
            <a:prstDash val="solid"/>
          </a:ln>
        </p:spPr>
      </p:sp>
      <p:sp>
        <p:nvSpPr>
          <p:cNvPr hidden="false" id="189" name="Shape 189"/>
          <p:cNvSpPr txBox="true"/>
          <p:nvPr isPhoto="false"/>
        </p:nvSpPr>
        <p:spPr>
          <a:xfrm flipH="false" flipV="false" rot="0">
            <a:off x="761695" y="342900"/>
            <a:ext cx="4455871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 · RSA · шифрование и расшифрование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0" name="Shape 190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1" name="Shape 191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Шифрование и расшифрование RSA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93" name="Picture 193"/>
          <p:cNvPicPr preferRelativeResize="true"/>
          <p:nvPr isPhoto="false"/>
        </p:nvPicPr>
        <p:blipFill>
          <a:blip r:embed="rId5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94" name="Shape 194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Сообщение 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m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∈ {0, 1, …, n−1} · шифротекст 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c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5" name="Shape 195"/>
          <p:cNvSpPr txBox="true"/>
          <p:nvPr isPhoto="false"/>
        </p:nvSpPr>
        <p:spPr>
          <a:xfrm flipH="false" flipV="false" rot="0">
            <a:off x="1047902" y="3200400"/>
            <a:ext cx="57150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ШИФРОВАНИЕ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6" name="Shape 196"/>
          <p:cNvSpPr txBox="true"/>
          <p:nvPr isPhoto="false"/>
        </p:nvSpPr>
        <p:spPr>
          <a:xfrm flipH="false" flipV="false" rot="0">
            <a:off x="1047902" y="3400654"/>
            <a:ext cx="762061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используется открытый ключ (e, n)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7" name="Shape 197"/>
          <p:cNvSpPr txBox="true"/>
          <p:nvPr isPhoto="false"/>
        </p:nvSpPr>
        <p:spPr>
          <a:xfrm flipH="false" flipV="false" rot="0">
            <a:off x="0" y="4095598"/>
            <a:ext cx="9048902" cy="10104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i="true" sz="6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c</a:t>
            </a:r>
            <a:r>
              <a:rPr b="true" sz="6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= </a:t>
            </a:r>
            <a:r>
              <a:rPr b="true" i="true" sz="6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m</a:t>
            </a:r>
            <a:r>
              <a:rPr b="true" i="true" sz="3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e</a:t>
            </a:r>
            <a:r>
              <a:rPr b="true" sz="6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mod </a:t>
            </a:r>
            <a:r>
              <a:rPr b="true" i="true" sz="6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n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8" name="Shape 198"/>
          <p:cNvSpPr txBox="true"/>
          <p:nvPr isPhoto="false"/>
        </p:nvSpPr>
        <p:spPr>
          <a:xfrm flipH="false" flipV="false" rot="0">
            <a:off x="1047902" y="5524805"/>
            <a:ext cx="8401507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Возведение в степень </a:t>
            </a:r>
            <a:r>
              <a:rPr i="true" sz="1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e</a:t>
            </a:r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по модулю </a:t>
            </a:r>
            <a:r>
              <a:rPr i="true" sz="1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n</a:t>
            </a:r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. Реализуется методом быстрого возведения в степень за O(log e).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9" name="Shape 199"/>
          <p:cNvSpPr txBox="true"/>
          <p:nvPr isPhoto="false"/>
        </p:nvSpPr>
        <p:spPr>
          <a:xfrm flipH="false" flipV="false" rot="0">
            <a:off x="9525305" y="3200400"/>
            <a:ext cx="571499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РАСШИФРОВАНИЕ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0" name="Shape 200"/>
          <p:cNvSpPr txBox="true"/>
          <p:nvPr isPhoto="false"/>
        </p:nvSpPr>
        <p:spPr>
          <a:xfrm flipH="false" flipV="false" rot="0">
            <a:off x="9525305" y="3400654"/>
            <a:ext cx="762061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используется закрытый ключ (d, n)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1" name="Shape 201"/>
          <p:cNvSpPr txBox="true"/>
          <p:nvPr isPhoto="false"/>
        </p:nvSpPr>
        <p:spPr>
          <a:xfrm flipH="false" flipV="false" rot="0">
            <a:off x="9239098" y="4095598"/>
            <a:ext cx="8287207" cy="10104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i="true" sz="60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m</a:t>
            </a:r>
            <a:r>
              <a:rPr b="true" sz="60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= </a:t>
            </a:r>
            <a:r>
              <a:rPr b="true" i="true" sz="60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c</a:t>
            </a:r>
            <a:r>
              <a:rPr b="true" i="true" sz="33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d</a:t>
            </a:r>
            <a:r>
              <a:rPr b="true" sz="60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mod </a:t>
            </a:r>
            <a:r>
              <a:rPr b="true" i="true" sz="60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n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2" name="Shape 202"/>
          <p:cNvSpPr txBox="true"/>
          <p:nvPr isPhoto="false"/>
        </p:nvSpPr>
        <p:spPr>
          <a:xfrm flipH="false" flipV="false" rot="0">
            <a:off x="9525305" y="5524805"/>
            <a:ext cx="7715708" cy="2862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Корректность гарантирована теоремой Эйлера: </a:t>
            </a:r>
            <a:r>
              <a:rPr sz="1200">
                <a:solidFill>
                  <a:srgbClr val="C9A961">
                    <a:alpha val="78000"/>
                  </a:srgbClr>
                </a:solidFill>
                <a:latin typeface="JetBrains Mono"/>
                <a:ea typeface="JetBrains Mono"/>
                <a:cs typeface="JetBrains Mono"/>
              </a:rPr>
              <a:t>m</a:t>
            </a:r>
            <a:r>
              <a:rPr sz="1000">
                <a:solidFill>
                  <a:srgbClr val="C9A961">
                    <a:alpha val="78000"/>
                  </a:srgbClr>
                </a:solidFill>
                <a:latin typeface="JetBrains Mono"/>
                <a:ea typeface="JetBrains Mono"/>
                <a:cs typeface="JetBrains Mono"/>
              </a:rPr>
              <a:t>e·d</a:t>
            </a:r>
            <a:r>
              <a:rPr sz="1200">
                <a:solidFill>
                  <a:srgbClr val="C9A961">
                    <a:alpha val="78000"/>
                  </a:srgbClr>
                </a:solidFill>
                <a:latin typeface="JetBrains Mono"/>
                <a:ea typeface="JetBrains Mono"/>
                <a:cs typeface="JetBrains Mono"/>
              </a:rPr>
              <a:t> ≡ m (mod n)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3" name="Shape 203"/>
          <p:cNvSpPr txBox="true"/>
          <p:nvPr isPhoto="false"/>
        </p:nvSpPr>
        <p:spPr>
          <a:xfrm flipH="false" flipV="false" rot="0">
            <a:off x="1143000" y="7048195"/>
            <a:ext cx="57150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СХЕМА ОБМЕНА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4" name="Shape 204"/>
          <p:cNvSpPr txBox="true"/>
          <p:nvPr isPhoto="false"/>
        </p:nvSpPr>
        <p:spPr>
          <a:xfrm flipH="false" flipV="false" rot="0">
            <a:off x="1524305" y="7715707"/>
            <a:ext cx="190561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Алиса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5" name="Shape 205"/>
          <p:cNvSpPr txBox="true"/>
          <p:nvPr isPhoto="false"/>
        </p:nvSpPr>
        <p:spPr>
          <a:xfrm flipH="false" flipV="false" rot="0">
            <a:off x="1524305" y="8048549"/>
            <a:ext cx="1905610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1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Хочет отправить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1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сообщение </a:t>
            </a:r>
            <a:r>
              <a:rPr i="true" sz="11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m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6" name="Shape 206"/>
          <p:cNvSpPr txBox="true"/>
          <p:nvPr isPhoto="false"/>
        </p:nvSpPr>
        <p:spPr>
          <a:xfrm flipH="false" flipV="false" rot="0">
            <a:off x="3619195" y="7810804"/>
            <a:ext cx="190561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берёт открытый ключ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7" name="Shape 207"/>
          <p:cNvSpPr txBox="true"/>
          <p:nvPr isPhoto="false"/>
        </p:nvSpPr>
        <p:spPr>
          <a:xfrm flipH="false" flipV="false" rot="0">
            <a:off x="3619195" y="8287207"/>
            <a:ext cx="1905610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3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(e, n)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8" name="Shape 208"/>
          <p:cNvSpPr txBox="true"/>
          <p:nvPr isPhoto="false"/>
        </p:nvSpPr>
        <p:spPr>
          <a:xfrm flipH="false" flipV="false" rot="0">
            <a:off x="5715000" y="7763256"/>
            <a:ext cx="20958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ШИФР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9" name="Shape 209"/>
          <p:cNvSpPr txBox="true"/>
          <p:nvPr isPhoto="false"/>
        </p:nvSpPr>
        <p:spPr>
          <a:xfrm flipH="false" flipV="false" rot="0">
            <a:off x="5715000" y="8020202"/>
            <a:ext cx="2095805" cy="2953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6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c = mᵉ mod n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0" name="Shape 210"/>
          <p:cNvSpPr txBox="true"/>
          <p:nvPr isPhoto="false"/>
        </p:nvSpPr>
        <p:spPr>
          <a:xfrm flipH="false" flipV="false" rot="0">
            <a:off x="8001000" y="7810804"/>
            <a:ext cx="22860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передача по каналу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1" name="Shape 211"/>
          <p:cNvSpPr txBox="true"/>
          <p:nvPr isPhoto="false"/>
        </p:nvSpPr>
        <p:spPr>
          <a:xfrm flipH="false" flipV="false" rot="0">
            <a:off x="10477195" y="7763256"/>
            <a:ext cx="2095804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ДЕШИФР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2" name="Shape 212"/>
          <p:cNvSpPr txBox="true"/>
          <p:nvPr isPhoto="false"/>
        </p:nvSpPr>
        <p:spPr>
          <a:xfrm flipH="false" flipV="false" rot="0">
            <a:off x="10477195" y="8020202"/>
            <a:ext cx="2095804" cy="2953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6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m = cᵈ mod n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3" name="Shape 213"/>
          <p:cNvSpPr txBox="true"/>
          <p:nvPr isPhoto="false"/>
        </p:nvSpPr>
        <p:spPr>
          <a:xfrm flipH="false" flipV="false" rot="0">
            <a:off x="12763195" y="8287207"/>
            <a:ext cx="1905610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3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m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4" name="Shape 214"/>
          <p:cNvSpPr txBox="true"/>
          <p:nvPr isPhoto="false"/>
        </p:nvSpPr>
        <p:spPr>
          <a:xfrm flipH="false" flipV="false" rot="0">
            <a:off x="14859000" y="7715707"/>
            <a:ext cx="190561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Боб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5" name="Shape 215"/>
          <p:cNvSpPr txBox="true"/>
          <p:nvPr isPhoto="false"/>
        </p:nvSpPr>
        <p:spPr>
          <a:xfrm flipH="false" flipV="false" rot="0">
            <a:off x="14859000" y="8048549"/>
            <a:ext cx="1905610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1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Владеет закрытым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1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ключом </a:t>
            </a:r>
            <a:r>
              <a:rPr i="true" sz="11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d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6" name="Shape 216"/>
          <p:cNvSpPr txBox="true"/>
          <p:nvPr isPhoto="false"/>
        </p:nvSpPr>
        <p:spPr>
          <a:xfrm flipH="false" flipV="false" rot="0">
            <a:off x="761695" y="9924898"/>
            <a:ext cx="324246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5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Лекция №2 · Алгоритмические основы ПИ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7" name="Shape 217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05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18" name="GroupShape 2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19" name="Shape 21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20" name="Shape 22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22" name="Picture 222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223" name="Shape 223"/>
          <p:cNvSpPr txBox="false"/>
          <p:nvPr isPhoto="false"/>
        </p:nvSpPr>
        <p:spPr>
          <a:xfrm flipH="false" flipV="false" rot="0">
            <a:off x="761695" y="3047695"/>
            <a:ext cx="8287207" cy="3143707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224" name="Shape 224"/>
          <p:cNvSpPr txBox="false"/>
          <p:nvPr isPhoto="false"/>
        </p:nvSpPr>
        <p:spPr>
          <a:xfrm flipH="false" flipV="false" rot="0">
            <a:off x="9239098" y="3047695"/>
            <a:ext cx="8287207" cy="3143707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225" name="Shape 225"/>
          <p:cNvSpPr txBox="false"/>
          <p:nvPr isPhoto="false"/>
        </p:nvSpPr>
        <p:spPr>
          <a:xfrm flipH="false" flipV="false" rot="0">
            <a:off x="761695" y="6476695"/>
            <a:ext cx="16763695" cy="2952597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27" name="Picture 227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9838944"/>
            <a:ext cx="16763695" cy="9143"/>
          </a:xfrm>
          <a:prstGeom prst="rect">
            <a:avLst/>
          </a:prstGeom>
        </p:spPr>
      </p:pic>
      <p:sp>
        <p:nvSpPr>
          <p:cNvPr hidden="false" id="228" name="Shape 228"/>
          <p:cNvSpPr txBox="false"/>
          <p:nvPr isPhoto="false"/>
        </p:nvSpPr>
        <p:spPr>
          <a:xfrm flipH="false" flipV="false" rot="0">
            <a:off x="1047902" y="5715000"/>
            <a:ext cx="7715707" cy="286206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29" name="Shape 229"/>
          <p:cNvSpPr txBox="false"/>
          <p:nvPr isPhoto="false"/>
        </p:nvSpPr>
        <p:spPr>
          <a:xfrm flipH="false" flipV="false" rot="0">
            <a:off x="9525305" y="5715000"/>
            <a:ext cx="7715708" cy="286206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31" name="Picture 231"/>
          <p:cNvPicPr preferRelativeResize="true"/>
          <p:nvPr isPhoto="false"/>
        </p:nvPicPr>
        <p:blipFill>
          <a:blip r:embed="rId3"/>
          <a:srcRect b="-2089" l="0" r="0" t="-2089"/>
          <a:stretch/>
        </p:blipFill>
        <p:spPr>
          <a:xfrm flipH="false" flipV="false" rot="0">
            <a:off x="9525305" y="6858000"/>
            <a:ext cx="9143" cy="2190902"/>
          </a:xfrm>
          <a:prstGeom prst="rect">
            <a:avLst/>
          </a:prstGeom>
        </p:spPr>
      </p:pic>
      <p:sp>
        <p:nvSpPr>
          <p:cNvPr hidden="false" id="232" name="Shape 232"/>
          <p:cNvSpPr txBox="true"/>
          <p:nvPr isPhoto="false"/>
        </p:nvSpPr>
        <p:spPr>
          <a:xfrm flipH="false" flipV="false" rot="0">
            <a:off x="761695" y="342900"/>
            <a:ext cx="4861865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 · RSA · учебный пример на малых числах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3" name="Shape 233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4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4" name="Shape 234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Пример: RSA с малыми числами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36" name="Picture 236"/>
          <p:cNvPicPr preferRelativeResize="true"/>
          <p:nvPr isPhoto="false"/>
        </p:nvPicPr>
        <p:blipFill>
          <a:blip r:embed="rId4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237" name="Shape 237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Цель — увидеть арифметику. На практике p и q берут размером 1024–2048 бит.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8" name="Shape 238"/>
          <p:cNvSpPr txBox="true"/>
          <p:nvPr isPhoto="false"/>
        </p:nvSpPr>
        <p:spPr>
          <a:xfrm flipH="false" flipV="false" rot="0">
            <a:off x="1047902" y="3286354"/>
            <a:ext cx="57150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ШАГ 1 · ГЕНЕРАЦИЯ КЛЮЧЕЙ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9" name="Shape 239"/>
          <p:cNvSpPr txBox="true"/>
          <p:nvPr isPhoto="false"/>
        </p:nvSpPr>
        <p:spPr>
          <a:xfrm flipH="false" flipV="false" rot="0">
            <a:off x="1047902" y="3619195"/>
            <a:ext cx="7810804" cy="20958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p = 3, q = 11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n = p · q = </a:t>
            </a:r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33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φ(n) = (3−1)(11−1) = </a:t>
            </a:r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20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выбираем e = </a:t>
            </a:r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7</a:t>
            </a:r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(gcd(7, 20) = 1)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подбираем d: 7·d ≡ 1 (mod 20) ⇒ d = </a:t>
            </a:r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3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0" name="Shape 240"/>
          <p:cNvSpPr txBox="true"/>
          <p:nvPr isPhoto="false"/>
        </p:nvSpPr>
        <p:spPr>
          <a:xfrm flipH="false" flipV="false" rot="0">
            <a:off x="1143000" y="5772607"/>
            <a:ext cx="7715707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 Открытый ключ: </a:t>
            </a:r>
            <a:r>
              <a:rPr b="true" sz="12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(7, 33)</a:t>
            </a:r>
            <a:r>
              <a:rPr sz="12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 · Закрытый ключ: </a:t>
            </a:r>
            <a:r>
              <a:rPr b="true" sz="12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(3, 33)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1" name="Shape 241"/>
          <p:cNvSpPr txBox="true"/>
          <p:nvPr isPhoto="false"/>
        </p:nvSpPr>
        <p:spPr>
          <a:xfrm flipH="false" flipV="false" rot="0">
            <a:off x="9525305" y="3286354"/>
            <a:ext cx="571499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ШАГ 2 · ШИФРОВАНИЕ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2" name="Shape 242"/>
          <p:cNvSpPr txBox="true"/>
          <p:nvPr isPhoto="false"/>
        </p:nvSpPr>
        <p:spPr>
          <a:xfrm flipH="false" flipV="false" rot="0">
            <a:off x="9525305" y="3571646"/>
            <a:ext cx="7715708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сообщение </a:t>
            </a:r>
            <a:r>
              <a:rPr i="true" sz="1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m = 4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3" name="Shape 243"/>
          <p:cNvSpPr txBox="true"/>
          <p:nvPr isPhoto="false"/>
        </p:nvSpPr>
        <p:spPr>
          <a:xfrm flipH="false" flipV="false" rot="0">
            <a:off x="9525305" y="3952951"/>
            <a:ext cx="7810804" cy="19147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c = m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e</a:t>
            </a:r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mod n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c = 4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7</a:t>
            </a:r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mod 33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c = 16 384 mod 33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c = </a:t>
            </a:r>
            <a:r>
              <a:rPr b="true" sz="22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16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4" name="Shape 244"/>
          <p:cNvSpPr txBox="true"/>
          <p:nvPr isPhoto="false"/>
        </p:nvSpPr>
        <p:spPr>
          <a:xfrm flipH="false" flipV="false" rot="0">
            <a:off x="9620402" y="5772607"/>
            <a:ext cx="7715707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 Шифротекст: </a:t>
            </a:r>
            <a:r>
              <a:rPr b="true" sz="12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c = 16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5" name="Shape 245"/>
          <p:cNvSpPr txBox="true"/>
          <p:nvPr isPhoto="false"/>
        </p:nvSpPr>
        <p:spPr>
          <a:xfrm flipH="false" flipV="false" rot="0">
            <a:off x="1047902" y="6715353"/>
            <a:ext cx="57150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ШАГ 3 · РАСШИФРОВАНИЕ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6" name="Shape 246"/>
          <p:cNvSpPr txBox="true"/>
          <p:nvPr isPhoto="false"/>
        </p:nvSpPr>
        <p:spPr>
          <a:xfrm flipH="false" flipV="false" rot="0">
            <a:off x="1047902" y="7048195"/>
            <a:ext cx="7810804" cy="20007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8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 m = c</a:t>
            </a:r>
            <a:r>
              <a:rPr sz="15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d</a:t>
            </a:r>
            <a:r>
              <a:rPr sz="18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 mod n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 m = 16</a:t>
            </a:r>
            <a:r>
              <a:rPr sz="15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3</a:t>
            </a:r>
            <a:r>
              <a:rPr sz="18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 mod 33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 m = 4096 mod 33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 m = </a:t>
            </a:r>
            <a:r>
              <a:rPr b="true" sz="25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4</a:t>
            </a:r>
            <a:r>
              <a:rPr sz="13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✓ совпало с исходным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7" name="Shape 247"/>
          <p:cNvSpPr txBox="true"/>
          <p:nvPr isPhoto="false"/>
        </p:nvSpPr>
        <p:spPr>
          <a:xfrm flipH="false" flipV="false" rot="0">
            <a:off x="9905695" y="6715353"/>
            <a:ext cx="5715001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ПРОВЕРКА ПО МОДУЛЮ 33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8" name="Shape 248"/>
          <p:cNvSpPr txBox="true"/>
          <p:nvPr isPhoto="false"/>
        </p:nvSpPr>
        <p:spPr>
          <a:xfrm flipH="false" flipV="false" rot="0">
            <a:off x="9905695" y="7048195"/>
            <a:ext cx="7525512" cy="1305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4² = 16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4⁴ = 16² = 256 ≡ 25 (mod 33)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4⁷ = 4⁴ · 4² · 4 = 25·16·4 = 1600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1600 mod 33 = 16 → совпадает с 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c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9" name="Shape 249"/>
          <p:cNvSpPr txBox="true"/>
          <p:nvPr isPhoto="false"/>
        </p:nvSpPr>
        <p:spPr>
          <a:xfrm flipH="false" flipV="false" rot="0">
            <a:off x="761695" y="9924898"/>
            <a:ext cx="324246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5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Лекция №2 · Алгоритмические основы ПИ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0" name="Shape 250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06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51" name="GroupShape 25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52" name="Shape 25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53" name="Shape 25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55" name="Picture 255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256" name="Shape 256"/>
          <p:cNvSpPr txBox="false"/>
          <p:nvPr isPhoto="false"/>
        </p:nvSpPr>
        <p:spPr>
          <a:xfrm flipH="false" flipV="false" rot="0">
            <a:off x="761695" y="2952598"/>
            <a:ext cx="11811305" cy="28575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257" name="Shape 257"/>
          <p:cNvSpPr txBox="false"/>
          <p:nvPr isPhoto="false"/>
        </p:nvSpPr>
        <p:spPr>
          <a:xfrm flipH="false" flipV="false" rot="0">
            <a:off x="12763195" y="2952598"/>
            <a:ext cx="4762195" cy="28575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58" name="Shape 258"/>
          <p:cNvSpPr txBox="false"/>
          <p:nvPr isPhoto="false"/>
        </p:nvSpPr>
        <p:spPr>
          <a:xfrm flipH="false" flipV="false" rot="0">
            <a:off x="761695" y="6096305"/>
            <a:ext cx="16763695" cy="3333902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60" name="Picture 260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9838944"/>
            <a:ext cx="16763695" cy="9143"/>
          </a:xfrm>
          <a:prstGeom prst="rect">
            <a:avLst/>
          </a:prstGeom>
        </p:spPr>
      </p:pic>
      <p:pic>
        <p:nvPicPr>
          <p:cNvPr hidden="false" id="262" name="Picture 262"/>
          <p:cNvPicPr preferRelativeResize="true"/>
          <p:nvPr isPhoto="false"/>
        </p:nvPicPr>
        <p:blipFill>
          <a:blip r:embed="rId3"/>
          <a:srcRect b="0" l="-400" r="-400" t="0"/>
          <a:stretch/>
        </p:blipFill>
        <p:spPr>
          <a:xfrm flipH="false" flipV="false" rot="0">
            <a:off x="761695" y="2952598"/>
            <a:ext cx="57606" cy="2857500"/>
          </a:xfrm>
          <a:prstGeom prst="rect">
            <a:avLst/>
          </a:prstGeom>
        </p:spPr>
      </p:pic>
      <p:sp>
        <p:nvSpPr>
          <p:cNvPr hidden="false" id="263" name="Shape 263"/>
          <p:cNvSpPr txBox="false"/>
          <p:nvPr isPhoto="false"/>
        </p:nvSpPr>
        <p:spPr>
          <a:xfrm flipH="false" flipV="false" rot="0">
            <a:off x="1143000" y="7239304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64" name="Shape 264"/>
          <p:cNvSpPr txBox="false"/>
          <p:nvPr isPhoto="false"/>
        </p:nvSpPr>
        <p:spPr>
          <a:xfrm flipH="false" flipV="false" rot="0">
            <a:off x="1143000" y="8096098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65" name="Shape 265"/>
          <p:cNvSpPr txBox="true"/>
          <p:nvPr isPhoto="false"/>
        </p:nvSpPr>
        <p:spPr>
          <a:xfrm flipH="false" flipV="false" rot="0">
            <a:off x="761695" y="342900"/>
            <a:ext cx="4905756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 · 5.2 · Тест Миллера–Рабина на простоту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6" name="Shape 266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7" name="Shape 267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Тест Миллера–Рабина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69" name="Picture 269"/>
          <p:cNvPicPr preferRelativeResize="true"/>
          <p:nvPr isPhoto="false"/>
        </p:nvPicPr>
        <p:blipFill>
          <a:blip r:embed="rId4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270" name="Shape 270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Вероятностный алгоритм проверки целого числа на простоту. Используется при генерации ключей RSA.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1" name="Shape 271"/>
          <p:cNvSpPr txBox="true"/>
          <p:nvPr isPhoto="false"/>
        </p:nvSpPr>
        <p:spPr>
          <a:xfrm flipH="false" flipV="false" rot="0">
            <a:off x="1143000" y="3238805"/>
            <a:ext cx="112398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ФОРМАЛЬНАЯ ПОСТАНОВКА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2" name="Shape 272"/>
          <p:cNvSpPr txBox="true"/>
          <p:nvPr isPhoto="false"/>
        </p:nvSpPr>
        <p:spPr>
          <a:xfrm flipH="false" flipV="false" rot="0">
            <a:off x="1143000" y="3571646"/>
            <a:ext cx="11239805" cy="2953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Пусть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n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&gt; 2 — нечётное. Представим: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3" name="Shape 273"/>
          <p:cNvSpPr txBox="true"/>
          <p:nvPr isPhoto="false"/>
        </p:nvSpPr>
        <p:spPr>
          <a:xfrm flipH="false" flipV="false" rot="0">
            <a:off x="1143000" y="4048049"/>
            <a:ext cx="11239805" cy="5815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i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n</a:t>
            </a:r>
            <a:r>
              <a:rPr b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− 1 = 2</a:t>
            </a:r>
            <a:r>
              <a:rPr b="true" i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s</a:t>
            </a:r>
            <a:r>
              <a:rPr b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· </a:t>
            </a:r>
            <a:r>
              <a:rPr b="true" i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d</a:t>
            </a:r>
            <a:r>
              <a:rPr b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, </a:t>
            </a:r>
            <a:r>
              <a:rPr b="true" sz="2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где </a:t>
            </a:r>
            <a:r>
              <a:rPr b="true" i="true" sz="2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d</a:t>
            </a:r>
            <a:r>
              <a:rPr b="true" sz="2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нечётно, </a:t>
            </a:r>
            <a:r>
              <a:rPr b="true" i="true" sz="2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s</a:t>
            </a:r>
            <a:r>
              <a:rPr b="true" sz="2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≥ 1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4" name="Shape 274"/>
          <p:cNvSpPr txBox="true"/>
          <p:nvPr isPhoto="false"/>
        </p:nvSpPr>
        <p:spPr>
          <a:xfrm flipH="false" flipV="false" rot="0">
            <a:off x="1143000" y="4953305"/>
            <a:ext cx="11239805" cy="2953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Выбираем случайное основание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a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: 2 ≤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a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≤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n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− 2.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5" name="Shape 275"/>
          <p:cNvSpPr txBox="true"/>
          <p:nvPr isPhoto="false"/>
        </p:nvSpPr>
        <p:spPr>
          <a:xfrm flipH="false" flipV="false" rot="0">
            <a:off x="13049402" y="3238805"/>
            <a:ext cx="4286707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ВЕРОЯТНОСТЬ ОШИБКИ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6" name="Shape 276"/>
          <p:cNvSpPr txBox="true"/>
          <p:nvPr isPhoto="false"/>
        </p:nvSpPr>
        <p:spPr>
          <a:xfrm flipH="false" flipV="false" rot="0">
            <a:off x="13049402" y="3619195"/>
            <a:ext cx="4286707" cy="8385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6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≤ ¼</a:t>
            </a:r>
            <a:endParaRPr sz="6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7" name="Shape 277"/>
          <p:cNvSpPr txBox="true"/>
          <p:nvPr isPhoto="false"/>
        </p:nvSpPr>
        <p:spPr>
          <a:xfrm flipH="false" flipV="false" rot="0">
            <a:off x="13049402" y="4762195"/>
            <a:ext cx="4286707" cy="4956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На один случайный выбор основания </a:t>
            </a:r>
            <a:r>
              <a:rPr i="true" sz="1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a</a:t>
            </a:r>
            <a:r>
              <a:rPr sz="12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После </a:t>
            </a:r>
            <a:r>
              <a:rPr i="true" sz="1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k</a:t>
            </a:r>
            <a:r>
              <a:rPr sz="12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независимых проверок: ≤ (1/4)</a:t>
            </a:r>
            <a:r>
              <a:rPr sz="9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k</a:t>
            </a:r>
            <a:r>
              <a:rPr sz="12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8" name="Shape 278"/>
          <p:cNvSpPr txBox="true"/>
          <p:nvPr isPhoto="false"/>
        </p:nvSpPr>
        <p:spPr>
          <a:xfrm flipH="false" flipV="false" rot="0">
            <a:off x="1143000" y="6381598"/>
            <a:ext cx="16193109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УСЛОВИЕ «ВЕРОЯТНО ПРОСТОЕ»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9" name="Shape 279"/>
          <p:cNvSpPr txBox="true"/>
          <p:nvPr isPhoto="false"/>
        </p:nvSpPr>
        <p:spPr>
          <a:xfrm flipH="false" flipV="false" rot="0">
            <a:off x="1143000" y="6715353"/>
            <a:ext cx="16193109" cy="2953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Число </a:t>
            </a:r>
            <a:r>
              <a:rPr i="true" sz="14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n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считается «вероятно простым», если выполнено хотя бы одно из условий: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0" name="Shape 280"/>
          <p:cNvSpPr txBox="true"/>
          <p:nvPr isPhoto="false"/>
        </p:nvSpPr>
        <p:spPr>
          <a:xfrm flipH="false" flipV="false" rot="0">
            <a:off x="1143000" y="7362749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A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1" name="Shape 281"/>
          <p:cNvSpPr txBox="true"/>
          <p:nvPr isPhoto="false"/>
        </p:nvSpPr>
        <p:spPr>
          <a:xfrm flipH="false" flipV="false" rot="0">
            <a:off x="1904695" y="7286853"/>
            <a:ext cx="15430500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i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a</a:t>
            </a:r>
            <a:r>
              <a:rPr b="true" i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d</a:t>
            </a:r>
            <a:r>
              <a:rPr b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≡ 1 (mod </a:t>
            </a:r>
            <a:r>
              <a:rPr b="true" i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n</a:t>
            </a:r>
            <a:r>
              <a:rPr b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) 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2" name="Shape 282"/>
          <p:cNvSpPr txBox="true"/>
          <p:nvPr isPhoto="false"/>
        </p:nvSpPr>
        <p:spPr>
          <a:xfrm flipH="false" flipV="false" rot="0">
            <a:off x="1143000" y="8220456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Б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3" name="Shape 283"/>
          <p:cNvSpPr txBox="true"/>
          <p:nvPr isPhoto="false"/>
        </p:nvSpPr>
        <p:spPr>
          <a:xfrm flipH="false" flipV="false" rot="0">
            <a:off x="1904695" y="8143646"/>
            <a:ext cx="15430500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i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a</a:t>
            </a:r>
            <a:r>
              <a:rPr b="true" sz="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2</a:t>
            </a:r>
            <a:r>
              <a:rPr b="true" i="true" sz="9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r</a:t>
            </a:r>
            <a:r>
              <a:rPr b="true" sz="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·</a:t>
            </a:r>
            <a:r>
              <a:rPr b="true" i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d</a:t>
            </a:r>
            <a:r>
              <a:rPr b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≡ −1 (mod </a:t>
            </a:r>
            <a:r>
              <a:rPr b="true" i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n</a:t>
            </a:r>
            <a:r>
              <a:rPr b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) </a:t>
            </a:r>
            <a:r>
              <a:rPr b="true" sz="15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для некоторого 0 ≤ </a:t>
            </a:r>
            <a:r>
              <a:rPr b="true" i="true" sz="15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r</a:t>
            </a:r>
            <a:r>
              <a:rPr b="true" sz="15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&lt; </a:t>
            </a:r>
            <a:r>
              <a:rPr b="true" i="true" sz="15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s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4" name="Shape 284"/>
          <p:cNvSpPr txBox="true"/>
          <p:nvPr isPhoto="false"/>
        </p:nvSpPr>
        <p:spPr>
          <a:xfrm flipH="false" flipV="false" rot="0">
            <a:off x="1143000" y="8906256"/>
            <a:ext cx="16193109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Иначе — </a:t>
            </a:r>
            <a:r>
              <a:rPr b="true" i="true" sz="1300">
                <a:solidFill>
                  <a:srgbClr val="D64545"/>
                </a:solidFill>
                <a:latin typeface="PT Serif"/>
                <a:ea typeface="PT Serif"/>
                <a:cs typeface="PT Serif"/>
              </a:rPr>
              <a:t>n составное</a:t>
            </a:r>
            <a:r>
              <a:rPr i="true" sz="13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. На каждой итерации возводим </a:t>
            </a:r>
            <a:r>
              <a:rPr i="true" sz="13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a</a:t>
            </a:r>
            <a:r>
              <a:rPr i="true" sz="13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в квадрат и проверяем шаг Б.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5" name="Shape 285"/>
          <p:cNvSpPr txBox="true"/>
          <p:nvPr isPhoto="false"/>
        </p:nvSpPr>
        <p:spPr>
          <a:xfrm flipH="false" flipV="false" rot="0">
            <a:off x="761695" y="9924898"/>
            <a:ext cx="324246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5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Лекция №2 · Алгоритмические основы ПИ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6" name="Shape 286"/>
          <p:cNvSpPr txBox="true"/>
          <p:nvPr isPhoto="false"/>
        </p:nvSpPr>
        <p:spPr>
          <a:xfrm flipH="false" flipV="false" rot="0">
            <a:off x="17030700" y="9924898"/>
            <a:ext cx="71506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07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87" name="GroupShape 28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88" name="Shape 288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89" name="Shape 28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91" name="Picture 291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292" name="Shape 292"/>
          <p:cNvSpPr txBox="false"/>
          <p:nvPr isPhoto="false"/>
        </p:nvSpPr>
        <p:spPr>
          <a:xfrm flipH="false" flipV="false" rot="0">
            <a:off x="761695" y="2952598"/>
            <a:ext cx="8382305" cy="3238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293" name="Shape 293"/>
          <p:cNvSpPr txBox="false"/>
          <p:nvPr isPhoto="false"/>
        </p:nvSpPr>
        <p:spPr>
          <a:xfrm flipH="false" flipV="false" rot="0">
            <a:off x="9334195" y="2952598"/>
            <a:ext cx="8191195" cy="32388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94" name="Shape 294"/>
          <p:cNvSpPr txBox="false"/>
          <p:nvPr isPhoto="false"/>
        </p:nvSpPr>
        <p:spPr>
          <a:xfrm flipH="false" flipV="false" rot="0">
            <a:off x="761695" y="6476695"/>
            <a:ext cx="16763695" cy="2952597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96" name="Picture 296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9838944"/>
            <a:ext cx="16763695" cy="9143"/>
          </a:xfrm>
          <a:prstGeom prst="rect">
            <a:avLst/>
          </a:prstGeom>
        </p:spPr>
      </p:pic>
      <p:pic>
        <p:nvPicPr>
          <p:cNvPr hidden="false" id="298" name="Picture 298"/>
          <p:cNvPicPr preferRelativeResize="true"/>
          <p:nvPr isPhoto="false"/>
        </p:nvPicPr>
        <p:blipFill>
          <a:blip r:embed="rId3"/>
          <a:srcRect b="0" l="-395" r="-395" t="0"/>
          <a:stretch/>
        </p:blipFill>
        <p:spPr>
          <a:xfrm flipH="false" flipV="false" rot="0">
            <a:off x="761695" y="2952598"/>
            <a:ext cx="57606" cy="3238805"/>
          </a:xfrm>
          <a:prstGeom prst="rect">
            <a:avLst/>
          </a:prstGeom>
        </p:spPr>
      </p:pic>
      <p:pic>
        <p:nvPicPr>
          <p:cNvPr hidden="false" id="300" name="Picture 300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9715500" y="5333695"/>
            <a:ext cx="7429500" cy="9144"/>
          </a:xfrm>
          <a:prstGeom prst="rect">
            <a:avLst/>
          </a:prstGeom>
        </p:spPr>
      </p:pic>
      <p:sp>
        <p:nvSpPr>
          <p:cNvPr hidden="false" id="301" name="Shape 301"/>
          <p:cNvSpPr txBox="false"/>
          <p:nvPr isPhoto="false"/>
        </p:nvSpPr>
        <p:spPr>
          <a:xfrm flipH="false" flipV="false" rot="0">
            <a:off x="1143000" y="8287207"/>
            <a:ext cx="16192195" cy="857707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pic>
        <p:nvPicPr>
          <p:cNvPr hidden="false" id="303" name="Picture 303"/>
          <p:cNvPicPr preferRelativeResize="true"/>
          <p:nvPr isPhoto="false"/>
        </p:nvPicPr>
        <p:blipFill>
          <a:blip r:embed="rId5"/>
          <a:srcRect b="-2072" l="0" r="0" t="-2072"/>
          <a:stretch/>
        </p:blipFill>
        <p:spPr>
          <a:xfrm flipH="false" flipV="false" rot="0">
            <a:off x="10477195" y="8382304"/>
            <a:ext cx="9143" cy="666598"/>
          </a:xfrm>
          <a:prstGeom prst="rect">
            <a:avLst/>
          </a:prstGeom>
        </p:spPr>
      </p:pic>
      <p:sp>
        <p:nvSpPr>
          <p:cNvPr hidden="false" id="304" name="Shape 304"/>
          <p:cNvSpPr txBox="true"/>
          <p:nvPr isPhoto="false"/>
        </p:nvSpPr>
        <p:spPr>
          <a:xfrm flipH="false" flipV="false" rot="0">
            <a:off x="761695" y="342900"/>
            <a:ext cx="4211726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 · 5.3 · Поиск подстроки в строке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05" name="Shape 305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4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06" name="Shape 306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Алгоритм Рабина–Карпа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08" name="Picture 308"/>
          <p:cNvPicPr preferRelativeResize="true"/>
          <p:nvPr isPhoto="false"/>
        </p:nvPicPr>
        <p:blipFill>
          <a:blip r:embed="rId6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309" name="Shape 309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Поиск образца 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P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длины 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m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в тексте 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T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длины 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n</a:t>
            </a:r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 с применением скользящего хеша.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0" name="Shape 310"/>
          <p:cNvSpPr txBox="true"/>
          <p:nvPr isPhoto="false"/>
        </p:nvSpPr>
        <p:spPr>
          <a:xfrm flipH="false" flipV="false" rot="0">
            <a:off x="1143000" y="3238805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ИДЕЯ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1" name="Shape 311"/>
          <p:cNvSpPr txBox="true"/>
          <p:nvPr isPhoto="false"/>
        </p:nvSpPr>
        <p:spPr>
          <a:xfrm flipH="false" flipV="false" rot="0">
            <a:off x="1143000" y="3524098"/>
            <a:ext cx="7810804" cy="3721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Сравниваем не строки, а их хеши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2" name="Shape 312"/>
          <p:cNvSpPr txBox="true"/>
          <p:nvPr isPhoto="false"/>
        </p:nvSpPr>
        <p:spPr>
          <a:xfrm flipH="false" flipV="false" rot="0">
            <a:off x="1143000" y="4381805"/>
            <a:ext cx="7810804" cy="11146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Считаем хеш образца 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h(P)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один раз.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Идём по тексту окном длины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m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Хеш окна пересчитываем за </a:t>
            </a:r>
            <a:r>
              <a:rPr b="true" sz="13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O(1)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«скользящий хеш».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При 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h(окно) = h(P)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делаем посимвольную проверку.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3" name="Shape 313"/>
          <p:cNvSpPr txBox="true"/>
          <p:nvPr isPhoto="false"/>
        </p:nvSpPr>
        <p:spPr>
          <a:xfrm flipH="false" flipV="false" rot="0">
            <a:off x="9715500" y="3238805"/>
            <a:ext cx="74295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ВЫЧИСЛИТЕЛЬНАЯ СЛОЖНОСТЬ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4" name="Shape 314"/>
          <p:cNvSpPr txBox="true"/>
          <p:nvPr isPhoto="false"/>
        </p:nvSpPr>
        <p:spPr>
          <a:xfrm flipH="false" flipV="false" rot="0">
            <a:off x="9715500" y="3715207"/>
            <a:ext cx="7429500" cy="9144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7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O(n + m)</a:t>
            </a:r>
            <a:endParaRPr sz="7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5" name="Shape 315"/>
          <p:cNvSpPr txBox="true"/>
          <p:nvPr isPhoto="false"/>
        </p:nvSpPr>
        <p:spPr>
          <a:xfrm flipH="false" flipV="false" rot="0">
            <a:off x="9715500" y="4762195"/>
            <a:ext cx="7429500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в среднем при хорошей хеш-функции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6" name="Shape 316"/>
          <p:cNvSpPr txBox="true"/>
          <p:nvPr isPhoto="false"/>
        </p:nvSpPr>
        <p:spPr>
          <a:xfrm flipH="false" flipV="false" rot="0">
            <a:off x="9715500" y="5524805"/>
            <a:ext cx="7429500" cy="5532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Худший случай: 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O(n · m)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— при частых коллизиях.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Применение: поиск плагиата, антивирусы, ДНК-анализ.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7" name="Shape 317"/>
          <p:cNvSpPr txBox="true"/>
          <p:nvPr isPhoto="false"/>
        </p:nvSpPr>
        <p:spPr>
          <a:xfrm flipH="false" flipV="false" rot="0">
            <a:off x="1143000" y="6762902"/>
            <a:ext cx="16193109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СКОЛЬЗЯЩЕЕ ОКНО · ПРИМЕР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8" name="Shape 318"/>
          <p:cNvSpPr txBox="true"/>
          <p:nvPr isPhoto="false"/>
        </p:nvSpPr>
        <p:spPr>
          <a:xfrm flipH="false" flipV="false" rot="0">
            <a:off x="1143000" y="7095743"/>
            <a:ext cx="28575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Текст </a:t>
            </a:r>
            <a:r>
              <a:rPr i="true" sz="13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T</a:t>
            </a:r>
            <a:r>
              <a:rPr sz="13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9" name="Shape 319"/>
          <p:cNvSpPr txBox="true"/>
          <p:nvPr isPhoto="false"/>
        </p:nvSpPr>
        <p:spPr>
          <a:xfrm flipH="false" flipV="false" rot="0">
            <a:off x="1143000" y="7381951"/>
            <a:ext cx="28575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Образец </a:t>
            </a:r>
            <a:r>
              <a:rPr i="true" sz="13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P</a:t>
            </a:r>
            <a:r>
              <a:rPr sz="13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0" name="Shape 320"/>
          <p:cNvSpPr txBox="true"/>
          <p:nvPr isPhoto="false"/>
        </p:nvSpPr>
        <p:spPr>
          <a:xfrm flipH="false" flipV="false" rot="0">
            <a:off x="3047695" y="7048195"/>
            <a:ext cx="14287500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140" sz="28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A B </a:t>
            </a:r>
            <a:r>
              <a:rPr spc="1140" sz="2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C D E</a:t>
            </a:r>
            <a:r>
              <a:rPr spc="1140" sz="28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F G H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1" name="Shape 321"/>
          <p:cNvSpPr txBox="true"/>
          <p:nvPr isPhoto="false"/>
        </p:nvSpPr>
        <p:spPr>
          <a:xfrm flipH="false" flipV="false" rot="0">
            <a:off x="3047695" y="7524598"/>
            <a:ext cx="14287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00" sz="2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C D E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2" name="Shape 322"/>
          <p:cNvSpPr txBox="true"/>
          <p:nvPr isPhoto="false"/>
        </p:nvSpPr>
        <p:spPr>
          <a:xfrm flipH="false" flipV="false" rot="0">
            <a:off x="1524305" y="8534095"/>
            <a:ext cx="1530706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При сдвиге окна: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3" name="Shape 323"/>
          <p:cNvSpPr txBox="true"/>
          <p:nvPr isPhoto="false"/>
        </p:nvSpPr>
        <p:spPr>
          <a:xfrm flipH="false" flipV="false" rot="0">
            <a:off x="1524305" y="8800186"/>
            <a:ext cx="471647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h(новое) = (h(старое) − T[i]·B</a:t>
            </a:r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m−1</a:t>
            </a:r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) · B + T[i+m]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4" name="Shape 324"/>
          <p:cNvSpPr txBox="true"/>
          <p:nvPr isPhoto="false"/>
        </p:nvSpPr>
        <p:spPr>
          <a:xfrm flipH="false" flipV="false" rot="0">
            <a:off x="10858500" y="8534095"/>
            <a:ext cx="3685945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Все вычисления — по модулю простого </a:t>
            </a:r>
            <a:r>
              <a:rPr i="true" sz="13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q</a:t>
            </a:r>
            <a:r>
              <a:rPr sz="13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5" name="Shape 325"/>
          <p:cNvSpPr txBox="true"/>
          <p:nvPr isPhoto="false"/>
        </p:nvSpPr>
        <p:spPr>
          <a:xfrm flipH="false" flipV="false" rot="0">
            <a:off x="10858500" y="8774582"/>
            <a:ext cx="4023360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При </a:t>
            </a:r>
            <a:r>
              <a:rPr sz="13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h(окно) = h(P)</a:t>
            </a:r>
            <a:r>
              <a:rPr sz="13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 ⇒ полное сравнение.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6" name="Shape 326"/>
          <p:cNvSpPr txBox="true"/>
          <p:nvPr isPhoto="false"/>
        </p:nvSpPr>
        <p:spPr>
          <a:xfrm flipH="false" flipV="false" rot="0">
            <a:off x="761695" y="9924898"/>
            <a:ext cx="324246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5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Лекция №2 · Алгоритмические основы ПИ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7" name="Shape 327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08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328" name="GroupShape 3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29" name="Shape 32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30" name="Shape 33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32" name="Picture 332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333" name="Shape 333"/>
          <p:cNvSpPr txBox="false"/>
          <p:nvPr isPhoto="false"/>
        </p:nvSpPr>
        <p:spPr>
          <a:xfrm flipH="false" flipV="false" rot="0">
            <a:off x="761695" y="3429000"/>
            <a:ext cx="5333695" cy="4095598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334" name="Shape 334"/>
          <p:cNvSpPr txBox="false"/>
          <p:nvPr isPhoto="false"/>
        </p:nvSpPr>
        <p:spPr>
          <a:xfrm flipH="false" flipV="false" rot="0">
            <a:off x="6476695" y="3429000"/>
            <a:ext cx="5333695" cy="4095598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335" name="Shape 335"/>
          <p:cNvSpPr txBox="false"/>
          <p:nvPr isPhoto="false"/>
        </p:nvSpPr>
        <p:spPr>
          <a:xfrm flipH="false" flipV="false" rot="0">
            <a:off x="12191695" y="3429000"/>
            <a:ext cx="5333695" cy="4095598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336" name="Shape 336"/>
          <p:cNvSpPr txBox="false"/>
          <p:nvPr isPhoto="false"/>
        </p:nvSpPr>
        <p:spPr>
          <a:xfrm flipH="false" flipV="false" rot="0">
            <a:off x="761695" y="7905902"/>
            <a:ext cx="16763695" cy="1619401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37" name="Shape 337"/>
          <p:cNvSpPr txBox="false"/>
          <p:nvPr isPhoto="false"/>
        </p:nvSpPr>
        <p:spPr>
          <a:xfrm flipH="false" flipV="false" rot="0">
            <a:off x="761695" y="3429000"/>
            <a:ext cx="5333695" cy="7616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39" name="Picture 339"/>
          <p:cNvPicPr preferRelativeResize="true"/>
          <p:nvPr isPhoto="false"/>
        </p:nvPicPr>
        <p:blipFill>
          <a:blip r:embed="rId2"/>
          <a:srcRect b="0" l="-2078" r="-2078" t="0"/>
          <a:stretch/>
        </p:blipFill>
        <p:spPr>
          <a:xfrm flipH="false" flipV="false" rot="0">
            <a:off x="1047902" y="5715000"/>
            <a:ext cx="4762195" cy="9144"/>
          </a:xfrm>
          <a:prstGeom prst="rect">
            <a:avLst/>
          </a:prstGeom>
        </p:spPr>
      </p:pic>
      <p:sp>
        <p:nvSpPr>
          <p:cNvPr hidden="false" id="340" name="Shape 340"/>
          <p:cNvSpPr txBox="false"/>
          <p:nvPr isPhoto="false"/>
        </p:nvSpPr>
        <p:spPr>
          <a:xfrm flipH="false" flipV="false" rot="0">
            <a:off x="6476695" y="3429000"/>
            <a:ext cx="5333695" cy="761695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41" name="Shape 341"/>
          <p:cNvSpPr txBox="false"/>
          <p:nvPr isPhoto="false"/>
        </p:nvSpPr>
        <p:spPr>
          <a:xfrm flipH="false" flipV="false" rot="0">
            <a:off x="6762902" y="5524805"/>
            <a:ext cx="4762194" cy="476401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42" name="Shape 342"/>
          <p:cNvSpPr txBox="false"/>
          <p:nvPr isPhoto="false"/>
        </p:nvSpPr>
        <p:spPr>
          <a:xfrm flipH="false" flipV="false" rot="0">
            <a:off x="6762902" y="6048756"/>
            <a:ext cx="4762194" cy="476402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43" name="Shape 343"/>
          <p:cNvSpPr txBox="false"/>
          <p:nvPr isPhoto="false"/>
        </p:nvSpPr>
        <p:spPr>
          <a:xfrm flipH="false" flipV="false" rot="0">
            <a:off x="6762902" y="6572707"/>
            <a:ext cx="4762194" cy="476401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44" name="Shape 344"/>
          <p:cNvSpPr txBox="false"/>
          <p:nvPr isPhoto="false"/>
        </p:nvSpPr>
        <p:spPr>
          <a:xfrm flipH="false" flipV="false" rot="0">
            <a:off x="12191695" y="3429000"/>
            <a:ext cx="5333695" cy="761695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45" name="Shape 345"/>
          <p:cNvSpPr txBox="false"/>
          <p:nvPr isPhoto="false"/>
        </p:nvSpPr>
        <p:spPr>
          <a:xfrm flipH="false" flipV="false" rot="0">
            <a:off x="12477902" y="5715000"/>
            <a:ext cx="4762194" cy="476401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46" name="Shape 346"/>
          <p:cNvSpPr txBox="false"/>
          <p:nvPr isPhoto="false"/>
        </p:nvSpPr>
        <p:spPr>
          <a:xfrm flipH="false" flipV="false" rot="0">
            <a:off x="12477902" y="6238951"/>
            <a:ext cx="4762194" cy="476401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47" name="Shape 347"/>
          <p:cNvSpPr txBox="true"/>
          <p:nvPr isPhoto="false"/>
        </p:nvSpPr>
        <p:spPr>
          <a:xfrm flipH="false" flipV="false" rot="0">
            <a:off x="761695" y="342900"/>
            <a:ext cx="4049878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 · 5.4 · Эволюционные алгоритмы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48" name="Shape 348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4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49" name="Shape 349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Генетические алгоритмы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51" name="Picture 351"/>
          <p:cNvPicPr preferRelativeResize="true"/>
          <p:nvPr isPhoto="false"/>
        </p:nvPicPr>
        <p:blipFill>
          <a:blip r:embed="rId3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352" name="Shape 352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Метаэвристика, имитирующая дарвиновскую эволюцию. Применяется к NP-трудным задачам оптимизации.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3" name="Shape 353"/>
          <p:cNvSpPr txBox="true"/>
          <p:nvPr isPhoto="false"/>
        </p:nvSpPr>
        <p:spPr>
          <a:xfrm flipH="false" flipV="false" rot="0">
            <a:off x="761695" y="2952598"/>
            <a:ext cx="167646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ЦИКЛ ЭВОЛЮЦИИ · ТРИ ОПЕРАТОРА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4" name="Shape 354"/>
          <p:cNvSpPr txBox="true"/>
          <p:nvPr isPhoto="false"/>
        </p:nvSpPr>
        <p:spPr>
          <a:xfrm flipH="false" flipV="false" rot="0">
            <a:off x="1047902" y="3600907"/>
            <a:ext cx="1905610" cy="7525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01</a:t>
            </a:r>
            <a:endParaRPr sz="4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5" name="Shape 355"/>
          <p:cNvSpPr txBox="true"/>
          <p:nvPr isPhoto="false"/>
        </p:nvSpPr>
        <p:spPr>
          <a:xfrm flipH="false" flipV="false" rot="0">
            <a:off x="2667305" y="3619195"/>
            <a:ext cx="32388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SELECTION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6" name="Shape 356"/>
          <p:cNvSpPr txBox="true"/>
          <p:nvPr isPhoto="false"/>
        </p:nvSpPr>
        <p:spPr>
          <a:xfrm flipH="false" flipV="false" rot="0">
            <a:off x="2667305" y="3857854"/>
            <a:ext cx="3238805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Отбор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7" name="Shape 357"/>
          <p:cNvSpPr txBox="true"/>
          <p:nvPr isPhoto="false"/>
        </p:nvSpPr>
        <p:spPr>
          <a:xfrm flipH="false" flipV="false" rot="0">
            <a:off x="1047902" y="4572000"/>
            <a:ext cx="476311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Выбираем особей с лучшим значением функции приспособленности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f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8" name="Shape 358"/>
          <p:cNvSpPr txBox="true"/>
          <p:nvPr isPhoto="false"/>
        </p:nvSpPr>
        <p:spPr>
          <a:xfrm flipH="false" flipV="false" rot="0">
            <a:off x="1047902" y="5905195"/>
            <a:ext cx="4763110" cy="8577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Методы: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· турнирный отбор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· «рулетка» — пропорционально </a:t>
            </a:r>
            <a:r>
              <a:rPr i="true" sz="10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f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· элитарный (топ-k)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9" name="Shape 359"/>
          <p:cNvSpPr txBox="true"/>
          <p:nvPr isPhoto="false"/>
        </p:nvSpPr>
        <p:spPr>
          <a:xfrm flipH="false" flipV="false" rot="0">
            <a:off x="6762902" y="3600907"/>
            <a:ext cx="1905610" cy="7525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02</a:t>
            </a:r>
            <a:endParaRPr sz="4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0" name="Shape 360"/>
          <p:cNvSpPr txBox="true"/>
          <p:nvPr isPhoto="false"/>
        </p:nvSpPr>
        <p:spPr>
          <a:xfrm flipH="false" flipV="false" rot="0">
            <a:off x="8382304" y="3619195"/>
            <a:ext cx="3238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CROSSOVER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1" name="Shape 361"/>
          <p:cNvSpPr txBox="true"/>
          <p:nvPr isPhoto="false"/>
        </p:nvSpPr>
        <p:spPr>
          <a:xfrm flipH="false" flipV="false" rot="0">
            <a:off x="8382304" y="3857854"/>
            <a:ext cx="3238804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Кроссовер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2" name="Shape 362"/>
          <p:cNvSpPr txBox="true"/>
          <p:nvPr isPhoto="false"/>
        </p:nvSpPr>
        <p:spPr>
          <a:xfrm flipH="false" flipV="false" rot="0">
            <a:off x="6762902" y="4572000"/>
            <a:ext cx="476311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Скрещивание: фрагменты двух родителей собираются в потомка.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3" name="Shape 363"/>
          <p:cNvSpPr txBox="true"/>
          <p:nvPr isPhoto="false"/>
        </p:nvSpPr>
        <p:spPr>
          <a:xfrm flipH="false" flipV="false" rot="0">
            <a:off x="6858000" y="5667451"/>
            <a:ext cx="4572000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P₁: </a:t>
            </a:r>
            <a:r>
              <a:rPr sz="12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1101</a:t>
            </a:r>
            <a:r>
              <a:rPr sz="12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|</a:t>
            </a:r>
            <a:r>
              <a:rPr sz="12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0010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4" name="Shape 364"/>
          <p:cNvSpPr txBox="true"/>
          <p:nvPr isPhoto="false"/>
        </p:nvSpPr>
        <p:spPr>
          <a:xfrm flipH="false" flipV="false" rot="0">
            <a:off x="6858000" y="6191402"/>
            <a:ext cx="4572000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P₂: </a:t>
            </a:r>
            <a:r>
              <a:rPr sz="12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0011</a:t>
            </a:r>
            <a:r>
              <a:rPr sz="12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|</a:t>
            </a:r>
            <a:r>
              <a:rPr sz="12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1101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5" name="Shape 365"/>
          <p:cNvSpPr txBox="true"/>
          <p:nvPr isPhoto="false"/>
        </p:nvSpPr>
        <p:spPr>
          <a:xfrm flipH="false" flipV="false" rot="0">
            <a:off x="6858000" y="6715353"/>
            <a:ext cx="4572000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C : </a:t>
            </a:r>
            <a:r>
              <a:rPr sz="1200">
                <a:solidFill>
                  <a:srgbClr val="8BA8CC"/>
                </a:solidFill>
                <a:latin typeface="JetBrains Mono"/>
                <a:ea typeface="JetBrains Mono"/>
                <a:cs typeface="JetBrains Mono"/>
              </a:rPr>
              <a:t>1101</a:t>
            </a:r>
            <a:r>
              <a:rPr sz="12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|</a:t>
            </a:r>
            <a:r>
              <a:rPr sz="1200">
                <a:solidFill>
                  <a:srgbClr val="FFB199"/>
                </a:solidFill>
                <a:latin typeface="JetBrains Mono"/>
                <a:ea typeface="JetBrains Mono"/>
                <a:cs typeface="JetBrains Mono"/>
              </a:rPr>
              <a:t>1101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6" name="Shape 366"/>
          <p:cNvSpPr txBox="true"/>
          <p:nvPr isPhoto="false"/>
        </p:nvSpPr>
        <p:spPr>
          <a:xfrm flipH="false" flipV="false" rot="0">
            <a:off x="6762902" y="7162495"/>
            <a:ext cx="47631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9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точка разреза — случайная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7" name="Shape 367"/>
          <p:cNvSpPr txBox="true"/>
          <p:nvPr isPhoto="false"/>
        </p:nvSpPr>
        <p:spPr>
          <a:xfrm flipH="false" flipV="false" rot="0">
            <a:off x="12477902" y="3600907"/>
            <a:ext cx="1905610" cy="7525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03</a:t>
            </a:r>
            <a:endParaRPr sz="4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8" name="Shape 368"/>
          <p:cNvSpPr txBox="true"/>
          <p:nvPr isPhoto="false"/>
        </p:nvSpPr>
        <p:spPr>
          <a:xfrm flipH="false" flipV="false" rot="0">
            <a:off x="14097305" y="3619195"/>
            <a:ext cx="32388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MUTATION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9" name="Shape 369"/>
          <p:cNvSpPr txBox="true"/>
          <p:nvPr isPhoto="false"/>
        </p:nvSpPr>
        <p:spPr>
          <a:xfrm flipH="false" flipV="false" rot="0">
            <a:off x="14097305" y="3857854"/>
            <a:ext cx="3238805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Мутация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0" name="Shape 370"/>
          <p:cNvSpPr txBox="true"/>
          <p:nvPr isPhoto="false"/>
        </p:nvSpPr>
        <p:spPr>
          <a:xfrm flipH="false" flipV="false" rot="0">
            <a:off x="12477902" y="4572000"/>
            <a:ext cx="4763111" cy="5623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Случайное изменение гена с малой вероятностью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p</a:t>
            </a:r>
            <a:r>
              <a:rPr i="true" sz="11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m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. Сохраняет разнообразие.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1" name="Shape 371"/>
          <p:cNvSpPr txBox="true"/>
          <p:nvPr isPhoto="false"/>
        </p:nvSpPr>
        <p:spPr>
          <a:xfrm flipH="false" flipV="false" rot="0">
            <a:off x="12573000" y="5857646"/>
            <a:ext cx="4572000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до: 11011</a:t>
            </a:r>
            <a:r>
              <a:rPr sz="12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01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2" name="Shape 372"/>
          <p:cNvSpPr txBox="true"/>
          <p:nvPr isPhoto="false"/>
        </p:nvSpPr>
        <p:spPr>
          <a:xfrm flipH="false" flipV="false" rot="0">
            <a:off x="12573000" y="6381598"/>
            <a:ext cx="4572000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после: 11011</a:t>
            </a:r>
            <a:r>
              <a:rPr sz="12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12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01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3" name="Shape 373"/>
          <p:cNvSpPr txBox="true"/>
          <p:nvPr isPhoto="false"/>
        </p:nvSpPr>
        <p:spPr>
          <a:xfrm flipH="false" flipV="false" rot="0">
            <a:off x="12477902" y="6858000"/>
            <a:ext cx="4763111" cy="4672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Типичные значения: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p</a:t>
            </a:r>
            <a:r>
              <a:rPr sz="9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m</a:t>
            </a:r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≈ 0.001 – 0.05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4" name="Shape 374"/>
          <p:cNvSpPr txBox="true"/>
          <p:nvPr isPhoto="false"/>
        </p:nvSpPr>
        <p:spPr>
          <a:xfrm flipH="false" flipV="false" rot="0">
            <a:off x="1143000" y="8143646"/>
            <a:ext cx="57150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КРИТЕРИЙ ОСТАНОВКИ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5" name="Shape 375"/>
          <p:cNvSpPr txBox="true"/>
          <p:nvPr isPhoto="false"/>
        </p:nvSpPr>
        <p:spPr>
          <a:xfrm flipH="false" flipV="false" rot="0">
            <a:off x="1143000" y="8429854"/>
            <a:ext cx="16193109" cy="3246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 Заданное число поколений · стагнация </a:t>
            </a:r>
            <a:r>
              <a:rPr i="true" sz="15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f</a:t>
            </a:r>
            <a:r>
              <a:rPr sz="12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max</a:t>
            </a:r>
            <a:r>
              <a:rPr sz="15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 · достижение порогового значения функции приспособленности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6" name="Shape 376"/>
          <p:cNvSpPr txBox="true"/>
          <p:nvPr isPhoto="false"/>
        </p:nvSpPr>
        <p:spPr>
          <a:xfrm flipH="false" flipV="false" rot="0">
            <a:off x="1143000" y="9096451"/>
            <a:ext cx="16193109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FFFFFF">
                    <a:alpha val="65000"/>
                  </a:srgbClr>
                </a:solidFill>
                <a:latin typeface="PT Serif"/>
                <a:ea typeface="PT Serif"/>
                <a:cs typeface="PT Serif"/>
              </a:rPr>
              <a:t>Применение: задача коммивояжёра, расписания, обучение нейросетей, проектирование антенн.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7" name="Shape 377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09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378" name="GroupShape 37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79" name="Shape 37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80" name="Shape 38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82" name="Picture 382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383" name="Shape 383"/>
          <p:cNvSpPr txBox="false"/>
          <p:nvPr isPhoto="false"/>
        </p:nvSpPr>
        <p:spPr>
          <a:xfrm flipH="false" flipV="false" rot="0">
            <a:off x="761695" y="2952598"/>
            <a:ext cx="8382305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384" name="Shape 384"/>
          <p:cNvSpPr txBox="false"/>
          <p:nvPr isPhoto="false"/>
        </p:nvSpPr>
        <p:spPr>
          <a:xfrm flipH="false" flipV="false" rot="0">
            <a:off x="9334195" y="2952598"/>
            <a:ext cx="8191195" cy="647669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86" name="Picture 386"/>
          <p:cNvPicPr preferRelativeResize="true"/>
          <p:nvPr isPhoto="false"/>
        </p:nvPicPr>
        <p:blipFill>
          <a:blip r:embed="rId2"/>
          <a:srcRect b="0" l="-402" r="-402" t="0"/>
          <a:stretch/>
        </p:blipFill>
        <p:spPr>
          <a:xfrm flipH="false" flipV="false" rot="0">
            <a:off x="761695" y="2952598"/>
            <a:ext cx="57606" cy="6476694"/>
          </a:xfrm>
          <a:prstGeom prst="rect">
            <a:avLst/>
          </a:prstGeom>
        </p:spPr>
      </p:pic>
      <p:pic>
        <p:nvPicPr>
          <p:cNvPr hidden="false" id="388" name="Picture 388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1143000" y="6096305"/>
            <a:ext cx="7619695" cy="9144"/>
          </a:xfrm>
          <a:prstGeom prst="rect">
            <a:avLst/>
          </a:prstGeom>
        </p:spPr>
      </p:pic>
      <p:pic>
        <p:nvPicPr>
          <p:cNvPr hidden="false" id="390" name="Picture 390"/>
          <p:cNvPicPr preferRelativeResize="true"/>
          <p:nvPr isPhoto="false"/>
        </p:nvPicPr>
        <p:blipFill>
          <a:blip r:embed="rId4"/>
          <a:srcRect b="-57" l="0" r="0" t="-57"/>
          <a:stretch/>
        </p:blipFill>
        <p:spPr>
          <a:xfrm flipH="false" flipV="false" rot="21060000">
            <a:off x="10847527" y="5785409"/>
            <a:ext cx="2121407" cy="363930"/>
          </a:xfrm>
          <a:prstGeom prst="rect">
            <a:avLst/>
          </a:prstGeom>
        </p:spPr>
      </p:pic>
      <p:pic>
        <p:nvPicPr>
          <p:cNvPr hidden="false" id="392" name="Picture 392"/>
          <p:cNvPicPr preferRelativeResize="true"/>
          <p:nvPr isPhoto="false"/>
        </p:nvPicPr>
        <p:blipFill>
          <a:blip r:embed="rId5"/>
          <a:srcRect b="-4" l="0" r="0" t="-4"/>
          <a:stretch/>
        </p:blipFill>
        <p:spPr>
          <a:xfrm flipH="false" flipV="false" rot="1500000">
            <a:off x="13426136" y="6059729"/>
            <a:ext cx="1825141" cy="871423"/>
          </a:xfrm>
          <a:prstGeom prst="rect">
            <a:avLst/>
          </a:prstGeom>
        </p:spPr>
      </p:pic>
      <p:pic>
        <p:nvPicPr>
          <p:cNvPr hidden="false" id="394" name="Picture 394"/>
          <p:cNvPicPr preferRelativeResize="true"/>
          <p:nvPr isPhoto="false"/>
        </p:nvPicPr>
        <p:blipFill>
          <a:blip r:embed="rId6"/>
          <a:srcRect b="-6" l="0" r="0" t="-6"/>
          <a:stretch/>
        </p:blipFill>
        <p:spPr>
          <a:xfrm flipH="false" flipV="false" rot="2400000">
            <a:off x="15487193" y="7658100"/>
            <a:ext cx="1471269" cy="1239012"/>
          </a:xfrm>
          <a:prstGeom prst="rect">
            <a:avLst/>
          </a:prstGeom>
        </p:spPr>
      </p:pic>
      <p:pic>
        <p:nvPicPr>
          <p:cNvPr hidden="false" id="396" name="Picture 396"/>
          <p:cNvPicPr preferRelativeResize="true"/>
          <p:nvPr isPhoto="false"/>
        </p:nvPicPr>
        <p:blipFill>
          <a:blip r:embed="rId7"/>
          <a:srcRect b="-152" l="0" r="0" t="-152"/>
          <a:stretch/>
        </p:blipFill>
        <p:spPr>
          <a:xfrm flipH="false" flipV="false" rot="10920000">
            <a:off x="11145622" y="8221370"/>
            <a:ext cx="2666390" cy="112470"/>
          </a:xfrm>
          <a:prstGeom prst="rect">
            <a:avLst/>
          </a:prstGeom>
        </p:spPr>
      </p:pic>
      <p:pic>
        <p:nvPicPr>
          <p:cNvPr hidden="false" id="398" name="Picture 398"/>
          <p:cNvPicPr preferRelativeResize="true"/>
          <p:nvPr isPhoto="false"/>
        </p:nvPicPr>
        <p:blipFill>
          <a:blip r:embed="rId8"/>
          <a:srcRect b="0" l="-10" r="-10" t="0"/>
          <a:stretch/>
        </p:blipFill>
        <p:spPr>
          <a:xfrm flipH="false" flipV="false" rot="21420000">
            <a:off x="11810390" y="8036662"/>
            <a:ext cx="2284171" cy="148132"/>
          </a:xfrm>
          <a:prstGeom prst="rect">
            <a:avLst/>
          </a:prstGeom>
        </p:spPr>
      </p:pic>
      <p:pic>
        <p:nvPicPr>
          <p:cNvPr hidden="false" id="400" name="Picture 400"/>
          <p:cNvPicPr preferRelativeResize="true"/>
          <p:nvPr isPhoto="false"/>
        </p:nvPicPr>
        <p:blipFill>
          <a:blip r:embed="rId9"/>
          <a:srcRect b="0" l="-95" r="-95" t="0"/>
          <a:stretch/>
        </p:blipFill>
        <p:spPr>
          <a:xfrm flipH="false" flipV="false" rot="3900000">
            <a:off x="10340035" y="6623914"/>
            <a:ext cx="348385" cy="702258"/>
          </a:xfrm>
          <a:prstGeom prst="rect">
            <a:avLst/>
          </a:prstGeom>
        </p:spPr>
      </p:pic>
      <p:sp>
        <p:nvSpPr>
          <p:cNvPr hidden="false" id="401" name="Shape 401"/>
          <p:cNvSpPr txBox="false"/>
          <p:nvPr isPhoto="false"/>
        </p:nvSpPr>
        <p:spPr>
          <a:xfrm flipH="false" flipV="false" rot="0">
            <a:off x="10287000" y="5715000"/>
            <a:ext cx="571500" cy="571500"/>
          </a:xfrm>
          <a:prstGeom prst="ellipse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402" name="Shape 402"/>
          <p:cNvSpPr txBox="false"/>
          <p:nvPr isPhoto="false"/>
        </p:nvSpPr>
        <p:spPr>
          <a:xfrm flipH="false" flipV="false" rot="0">
            <a:off x="12954305" y="5333695"/>
            <a:ext cx="571499" cy="5715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9A961"/>
            </a:solidFill>
            <a:prstDash val="solid"/>
          </a:ln>
        </p:spPr>
      </p:sp>
      <p:sp>
        <p:nvSpPr>
          <p:cNvPr hidden="false" id="403" name="Shape 403"/>
          <p:cNvSpPr txBox="false"/>
          <p:nvPr isPhoto="false"/>
        </p:nvSpPr>
        <p:spPr>
          <a:xfrm flipH="false" flipV="false" rot="0">
            <a:off x="15430500" y="6476695"/>
            <a:ext cx="571500" cy="571499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9A961"/>
            </a:solidFill>
            <a:prstDash val="solid"/>
          </a:ln>
        </p:spPr>
      </p:sp>
      <p:sp>
        <p:nvSpPr>
          <p:cNvPr hidden="false" id="404" name="Shape 404"/>
          <p:cNvSpPr txBox="false"/>
          <p:nvPr isPhoto="false"/>
        </p:nvSpPr>
        <p:spPr>
          <a:xfrm flipH="false" flipV="false" rot="0">
            <a:off x="13811098" y="8001000"/>
            <a:ext cx="571500" cy="5715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9A961"/>
            </a:solidFill>
            <a:prstDash val="solid"/>
          </a:ln>
        </p:spPr>
      </p:sp>
      <p:sp>
        <p:nvSpPr>
          <p:cNvPr hidden="false" id="405" name="Shape 405"/>
          <p:cNvSpPr txBox="false"/>
          <p:nvPr isPhoto="false"/>
        </p:nvSpPr>
        <p:spPr>
          <a:xfrm flipH="false" flipV="false" rot="0">
            <a:off x="11239805" y="7810804"/>
            <a:ext cx="571500" cy="5715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9A961"/>
            </a:solidFill>
            <a:prstDash val="solid"/>
          </a:ln>
        </p:spPr>
      </p:sp>
      <p:sp>
        <p:nvSpPr>
          <p:cNvPr hidden="false" id="406" name="Shape 406"/>
          <p:cNvSpPr txBox="true"/>
          <p:nvPr isPhoto="false"/>
        </p:nvSpPr>
        <p:spPr>
          <a:xfrm flipH="false" flipV="false" rot="0">
            <a:off x="10287000" y="5715000"/>
            <a:ext cx="571500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A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07" name="Shape 407"/>
          <p:cNvSpPr txBox="true"/>
          <p:nvPr isPhoto="false"/>
        </p:nvSpPr>
        <p:spPr>
          <a:xfrm flipH="false" flipV="false" rot="0">
            <a:off x="12954305" y="5333695"/>
            <a:ext cx="571499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B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08" name="Shape 408"/>
          <p:cNvSpPr txBox="true"/>
          <p:nvPr isPhoto="false"/>
        </p:nvSpPr>
        <p:spPr>
          <a:xfrm flipH="false" flipV="false" rot="0">
            <a:off x="15430500" y="6476695"/>
            <a:ext cx="571500" cy="571499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C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09" name="Shape 409"/>
          <p:cNvSpPr txBox="true"/>
          <p:nvPr isPhoto="false"/>
        </p:nvSpPr>
        <p:spPr>
          <a:xfrm flipH="false" flipV="false" rot="0">
            <a:off x="13811098" y="8001000"/>
            <a:ext cx="571500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D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0" name="Shape 410"/>
          <p:cNvSpPr txBox="true"/>
          <p:nvPr isPhoto="false"/>
        </p:nvSpPr>
        <p:spPr>
          <a:xfrm flipH="false" flipV="false" rot="0">
            <a:off x="11239805" y="7810804"/>
            <a:ext cx="571500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E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1" name="Shape 411"/>
          <p:cNvSpPr txBox="true"/>
          <p:nvPr isPhoto="false"/>
        </p:nvSpPr>
        <p:spPr>
          <a:xfrm flipH="false" flipV="false" rot="0">
            <a:off x="761695" y="342900"/>
            <a:ext cx="4657954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 · 5.5 · Алгоритмы роевого интеллекта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2" name="Shape 412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3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3" name="Shape 413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Муравьиные алгоритмы (ACO)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15" name="Picture 415"/>
          <p:cNvPicPr preferRelativeResize="true"/>
          <p:nvPr isPhoto="false"/>
        </p:nvPicPr>
        <p:blipFill>
          <a:blip r:embed="rId10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416" name="Shape 416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Ant Colony Optimization · M. Dorigo, 1992 · самоорганизация через феромонную коммуникацию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7" name="Shape 417"/>
          <p:cNvSpPr txBox="true"/>
          <p:nvPr isPhoto="false"/>
        </p:nvSpPr>
        <p:spPr>
          <a:xfrm flipH="false" flipV="false" rot="0">
            <a:off x="1143000" y="3238805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ПРИНЦИП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8" name="Shape 418"/>
          <p:cNvSpPr txBox="true"/>
          <p:nvPr isPhoto="false"/>
        </p:nvSpPr>
        <p:spPr>
          <a:xfrm flipH="false" flipV="false" rot="0">
            <a:off x="1143000" y="3524098"/>
            <a:ext cx="7810804" cy="3721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Феромон τ — память о качестве пути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9" name="Shape 419"/>
          <p:cNvSpPr txBox="true"/>
          <p:nvPr isPhoto="false"/>
        </p:nvSpPr>
        <p:spPr>
          <a:xfrm flipH="false" flipV="false" rot="0">
            <a:off x="1143000" y="4381805"/>
            <a:ext cx="7810804" cy="8577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Каждый «муравей» строит маршрут случайно, но с предпочтением рёбер, где уже больше феромона.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На коротких путях феромон испаряется медленнее — колония сходится к оптимуму.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0" name="Shape 420"/>
          <p:cNvSpPr txBox="true"/>
          <p:nvPr isPhoto="false"/>
        </p:nvSpPr>
        <p:spPr>
          <a:xfrm flipH="false" flipV="false" rot="0">
            <a:off x="1143000" y="6381598"/>
            <a:ext cx="781080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ВЕРОЯТНОСТЬ ВЫБОРА РЕБРА (i → j)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1" name="Shape 421"/>
          <p:cNvSpPr txBox="true"/>
          <p:nvPr isPhoto="false"/>
        </p:nvSpPr>
        <p:spPr>
          <a:xfrm flipH="false" flipV="false" rot="0">
            <a:off x="1143000" y="6762902"/>
            <a:ext cx="7810804" cy="6291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p</a:t>
            </a:r>
            <a:r>
              <a:rPr i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ij</a:t>
            </a:r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= </a:t>
            </a:r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τ</a:t>
            </a:r>
            <a:r>
              <a:rPr i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ij</a:t>
            </a:r>
            <a:r>
              <a:rPr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α</a:t>
            </a:r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· η</a:t>
            </a:r>
            <a:r>
              <a:rPr i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ij</a:t>
            </a:r>
            <a:r>
              <a:rPr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β</a:t>
            </a:r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Σ τ</a:t>
            </a:r>
            <a:r>
              <a:rPr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α</a:t>
            </a:r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·η</a:t>
            </a:r>
            <a:r>
              <a:rPr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β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2" name="Shape 422"/>
          <p:cNvSpPr txBox="true"/>
          <p:nvPr isPhoto="false"/>
        </p:nvSpPr>
        <p:spPr>
          <a:xfrm flipH="false" flipV="false" rot="0">
            <a:off x="4316882" y="6762902"/>
            <a:ext cx="1200607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τ</a:t>
            </a:r>
            <a:r>
              <a:rPr i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ij</a:t>
            </a:r>
            <a:r>
              <a:rPr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α</a:t>
            </a:r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· η</a:t>
            </a:r>
            <a:r>
              <a:rPr i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ij</a:t>
            </a:r>
            <a:r>
              <a:rPr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β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3" name="Shape 423"/>
          <p:cNvSpPr txBox="true"/>
          <p:nvPr isPhoto="false"/>
        </p:nvSpPr>
        <p:spPr>
          <a:xfrm flipH="false" flipV="false" rot="0">
            <a:off x="5647334" y="6787591"/>
            <a:ext cx="981151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Σ τ</a:t>
            </a:r>
            <a:r>
              <a:rPr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α</a:t>
            </a:r>
            <a:r>
              <a:rPr sz="27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·η</a:t>
            </a:r>
            <a:r>
              <a:rPr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β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4" name="Shape 424"/>
          <p:cNvSpPr txBox="true"/>
          <p:nvPr isPhoto="false"/>
        </p:nvSpPr>
        <p:spPr>
          <a:xfrm flipH="false" flipV="false" rot="0">
            <a:off x="1143000" y="7905902"/>
            <a:ext cx="7810804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τ</a:t>
            </a:r>
            <a:r>
              <a:rPr i="true" sz="9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ij</a:t>
            </a:r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— уровень феромона · </a:t>
            </a:r>
            <a:r>
              <a:rPr i="true" sz="1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η</a:t>
            </a:r>
            <a:r>
              <a:rPr i="true" sz="9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ij</a:t>
            </a:r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= 1/</a:t>
            </a:r>
            <a:r>
              <a:rPr i="true" sz="1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d</a:t>
            </a:r>
            <a:r>
              <a:rPr i="true" sz="9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ij</a:t>
            </a:r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— эвристика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α, β — параметры влияния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5" name="Shape 425"/>
          <p:cNvSpPr txBox="true"/>
          <p:nvPr isPhoto="false"/>
        </p:nvSpPr>
        <p:spPr>
          <a:xfrm flipH="false" flipV="false" rot="0">
            <a:off x="1143000" y="8762695"/>
            <a:ext cx="7810804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Обновление: </a:t>
            </a:r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τ</a:t>
            </a:r>
            <a:r>
              <a:rPr sz="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ij</a:t>
            </a:r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← (1 − ρ)·τ</a:t>
            </a:r>
            <a:r>
              <a:rPr sz="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ij</a:t>
            </a:r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+ Δτ</a:t>
            </a:r>
            <a:r>
              <a:rPr sz="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ij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, ρ — коэффициент испарения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6" name="Shape 426"/>
          <p:cNvSpPr txBox="true"/>
          <p:nvPr isPhoto="false"/>
        </p:nvSpPr>
        <p:spPr>
          <a:xfrm flipH="false" flipV="false" rot="0">
            <a:off x="9715500" y="3238805"/>
            <a:ext cx="74295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КЛАССИЧЕСКОЕ ПРИМЕНЕНИЕ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7" name="Shape 427"/>
          <p:cNvSpPr txBox="true"/>
          <p:nvPr isPhoto="false"/>
        </p:nvSpPr>
        <p:spPr>
          <a:xfrm flipH="false" flipV="false" rot="0">
            <a:off x="9715500" y="3619195"/>
            <a:ext cx="7429500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Задача коммивояжёра (TSP)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8" name="Shape 428"/>
          <p:cNvSpPr txBox="true"/>
          <p:nvPr isPhoto="false"/>
        </p:nvSpPr>
        <p:spPr>
          <a:xfrm flipH="false" flipV="false" rot="0">
            <a:off x="9715500" y="4572000"/>
            <a:ext cx="7429500" cy="5532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Найти кратчайший маршрут, проходящий через все n городов ровно один раз и возвращающийся в исходную точку.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9" name="Shape 429"/>
          <p:cNvSpPr txBox="true"/>
          <p:nvPr isPhoto="false"/>
        </p:nvSpPr>
        <p:spPr>
          <a:xfrm flipH="false" flipV="false" rot="0">
            <a:off x="9715500" y="8906256"/>
            <a:ext cx="7429500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Толщина рёбер пропорциональна накопленному феромону τ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30" name="Shape 430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10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431" name="GroupShape 43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32" name="Shape 43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102A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433" name="Shape 43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102A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434" name="Shape 434"/>
          <p:cNvSpPr txBox="true"/>
          <p:nvPr isPhoto="false"/>
        </p:nvSpPr>
        <p:spPr>
          <a:xfrm flipH="false" flipV="false" rot="0">
            <a:off x="761695" y="8382304"/>
            <a:ext cx="16764609" cy="1524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600" sz="12000">
                <a:solidFill>
                  <a:srgbClr val="FFFFFF">
                    <a:alpha val="4000"/>
                  </a:srgbClr>
                </a:solidFill>
                <a:latin typeface="JetBrains Mono"/>
                <a:ea typeface="JetBrains Mono"/>
                <a:cs typeface="JetBrains Mono"/>
              </a:rPr>
              <a:t>Σ · L ⊆ Σ*</a:t>
            </a:r>
            <a:endParaRPr sz="1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36" name="Picture 436"/>
          <p:cNvPicPr preferRelativeResize="true"/>
          <p:nvPr isPhoto="false"/>
        </p:nvPicPr>
        <p:blipFill>
          <a:blip r:embed="rId1"/>
          <a:srcRect b="-196" l="0" r="0" t="-196"/>
          <a:stretch/>
        </p:blipFill>
        <p:spPr>
          <a:xfrm flipH="false" flipV="false" rot="0">
            <a:off x="761695" y="3619195"/>
            <a:ext cx="75894" cy="3047695"/>
          </a:xfrm>
          <a:prstGeom prst="rect">
            <a:avLst/>
          </a:prstGeom>
        </p:spPr>
      </p:pic>
      <p:sp>
        <p:nvSpPr>
          <p:cNvPr hidden="false" id="437" name="Shape 437"/>
          <p:cNvSpPr txBox="false"/>
          <p:nvPr isPhoto="false"/>
        </p:nvSpPr>
        <p:spPr>
          <a:xfrm flipH="false" flipV="false" rot="0">
            <a:off x="1333195" y="7905902"/>
            <a:ext cx="3238805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438" name="Shape 438"/>
          <p:cNvSpPr txBox="false"/>
          <p:nvPr isPhoto="false"/>
        </p:nvSpPr>
        <p:spPr>
          <a:xfrm flipH="false" flipV="false" rot="0">
            <a:off x="4762195" y="7905902"/>
            <a:ext cx="3238805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439" name="Shape 439"/>
          <p:cNvSpPr txBox="false"/>
          <p:nvPr isPhoto="false"/>
        </p:nvSpPr>
        <p:spPr>
          <a:xfrm flipH="false" flipV="false" rot="0">
            <a:off x="8191195" y="7905902"/>
            <a:ext cx="3238804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440" name="Shape 440"/>
          <p:cNvSpPr txBox="true"/>
          <p:nvPr isPhoto="false"/>
        </p:nvSpPr>
        <p:spPr>
          <a:xfrm flipH="false" flipV="false" rot="0">
            <a:off x="1333195" y="3619195"/>
            <a:ext cx="5714999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72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РАЗДЕЛ II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1" name="Shape 441"/>
          <p:cNvSpPr txBox="true"/>
          <p:nvPr isPhoto="false"/>
        </p:nvSpPr>
        <p:spPr>
          <a:xfrm flipH="false" flipV="false" rot="0">
            <a:off x="1333195" y="4000500"/>
            <a:ext cx="16193109" cy="19248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72" sz="7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Формальные</a:t>
            </a:r>
            <a:endParaRPr sz="7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72" sz="7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теории и языки</a:t>
            </a:r>
            <a:endParaRPr sz="7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2" name="Shape 442"/>
          <p:cNvSpPr txBox="true"/>
          <p:nvPr isPhoto="false"/>
        </p:nvSpPr>
        <p:spPr>
          <a:xfrm flipH="false" flipV="false" rot="0">
            <a:off x="1333195" y="6286500"/>
            <a:ext cx="13335609" cy="8577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2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Алфавиты и слова · языки · иерархия Хомского ·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i="true" sz="2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сложность по Колмогорову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3" name="Shape 443"/>
          <p:cNvSpPr txBox="true"/>
          <p:nvPr isPhoto="false"/>
        </p:nvSpPr>
        <p:spPr>
          <a:xfrm flipH="false" flipV="false" rot="0">
            <a:off x="1524305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4 ТЕМЫ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4" name="Shape 444"/>
          <p:cNvSpPr txBox="true"/>
          <p:nvPr isPhoto="false"/>
        </p:nvSpPr>
        <p:spPr>
          <a:xfrm flipH="false" flipV="false" rot="0">
            <a:off x="1524305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Σ, L, Хомский, K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5" name="Shape 445"/>
          <p:cNvSpPr txBox="true"/>
          <p:nvPr isPhoto="false"/>
        </p:nvSpPr>
        <p:spPr>
          <a:xfrm flipH="false" flipV="false" rot="0">
            <a:off x="4953305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ВРЕМЯ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6" name="Shape 446"/>
          <p:cNvSpPr txBox="true"/>
          <p:nvPr isPhoto="false"/>
        </p:nvSpPr>
        <p:spPr>
          <a:xfrm flipH="false" flipV="false" rot="0">
            <a:off x="4953305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20 минут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7" name="Shape 447"/>
          <p:cNvSpPr txBox="true"/>
          <p:nvPr isPhoto="false"/>
        </p:nvSpPr>
        <p:spPr>
          <a:xfrm flipH="false" flipV="false" rot="0">
            <a:off x="8382304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ИСТОЧНИК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8" name="Shape 448"/>
          <p:cNvSpPr txBox="true"/>
          <p:nvPr isPhoto="false"/>
        </p:nvSpPr>
        <p:spPr>
          <a:xfrm flipH="false" flipV="false" rot="0">
            <a:off x="8382304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Глава 7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49" name="Shape 449"/>
          <p:cNvSpPr txBox="true"/>
          <p:nvPr isPhoto="false"/>
        </p:nvSpPr>
        <p:spPr>
          <a:xfrm flipH="false" flipV="false" rot="0">
            <a:off x="15970910" y="342900"/>
            <a:ext cx="1562710" cy="305410"/>
          </a:xfrm>
          <a:prstGeom prst="rect">
            <a:avLst/>
          </a:prstGeom>
          <a:solidFill>
            <a:srgbClr val="FFFFFF">
              <a:alpha val="6000"/>
            </a:srgbClr>
          </a:solidFill>
          <a:ln w="12700">
            <a:solidFill>
              <a:srgbClr val="C9A961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20 МИН · ГЛАВА 7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50" name="Shape 450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FFFFFF">
                    <a:alpha val="50000"/>
                  </a:srgbClr>
                </a:solidFill>
                <a:latin typeface="PT Sans"/>
                <a:ea typeface="PT Sans"/>
                <a:cs typeface="PT Sans"/>
              </a:rPr>
              <a:t>11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451" name="GroupShape 45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52" name="Shape 45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453" name="Shape 45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55" name="Picture 455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456" name="Shape 456"/>
          <p:cNvSpPr txBox="false"/>
          <p:nvPr isPhoto="false"/>
        </p:nvSpPr>
        <p:spPr>
          <a:xfrm flipH="false" flipV="false" rot="0">
            <a:off x="761695" y="2952598"/>
            <a:ext cx="4095598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457" name="Shape 457"/>
          <p:cNvSpPr txBox="false"/>
          <p:nvPr isPhoto="false"/>
        </p:nvSpPr>
        <p:spPr>
          <a:xfrm flipH="false" flipV="false" rot="0">
            <a:off x="5048402" y="2952598"/>
            <a:ext cx="4095598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458" name="Shape 458"/>
          <p:cNvSpPr txBox="false"/>
          <p:nvPr isPhoto="false"/>
        </p:nvSpPr>
        <p:spPr>
          <a:xfrm flipH="false" flipV="false" rot="0">
            <a:off x="9334195" y="2952598"/>
            <a:ext cx="4095598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459" name="Shape 459"/>
          <p:cNvSpPr txBox="false"/>
          <p:nvPr isPhoto="false"/>
        </p:nvSpPr>
        <p:spPr>
          <a:xfrm flipH="false" flipV="false" rot="0">
            <a:off x="13620902" y="2952598"/>
            <a:ext cx="3905402" cy="647669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61" name="Picture 461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9838944"/>
            <a:ext cx="16763695" cy="9143"/>
          </a:xfrm>
          <a:prstGeom prst="rect">
            <a:avLst/>
          </a:prstGeom>
        </p:spPr>
      </p:pic>
      <p:sp>
        <p:nvSpPr>
          <p:cNvPr hidden="false" id="462" name="Shape 462"/>
          <p:cNvSpPr txBox="false"/>
          <p:nvPr isPhoto="false"/>
        </p:nvSpPr>
        <p:spPr>
          <a:xfrm flipH="false" flipV="false" rot="0">
            <a:off x="761695" y="2952598"/>
            <a:ext cx="4095598" cy="5715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64" name="Picture 464"/>
          <p:cNvPicPr preferRelativeResize="true"/>
          <p:nvPr isPhoto="false"/>
        </p:nvPicPr>
        <p:blipFill>
          <a:blip r:embed="rId3"/>
          <a:srcRect b="0" l="-2078" r="-2078" t="0"/>
          <a:stretch/>
        </p:blipFill>
        <p:spPr>
          <a:xfrm flipH="false" flipV="false" rot="0">
            <a:off x="1047902" y="6381598"/>
            <a:ext cx="3619195" cy="9144"/>
          </a:xfrm>
          <a:prstGeom prst="rect">
            <a:avLst/>
          </a:prstGeom>
        </p:spPr>
      </p:pic>
      <p:sp>
        <p:nvSpPr>
          <p:cNvPr hidden="false" id="465" name="Shape 465"/>
          <p:cNvSpPr txBox="false"/>
          <p:nvPr isPhoto="false"/>
        </p:nvSpPr>
        <p:spPr>
          <a:xfrm flipH="false" flipV="false" rot="0">
            <a:off x="5048402" y="2952598"/>
            <a:ext cx="4095598" cy="571500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67" name="Picture 467"/>
          <p:cNvPicPr preferRelativeResize="true"/>
          <p:nvPr isPhoto="false"/>
        </p:nvPicPr>
        <p:blipFill>
          <a:blip r:embed="rId3"/>
          <a:srcRect b="0" l="-2078" r="-2078" t="0"/>
          <a:stretch/>
        </p:blipFill>
        <p:spPr>
          <a:xfrm flipH="false" flipV="false" rot="0">
            <a:off x="5333695" y="6381598"/>
            <a:ext cx="3619195" cy="9144"/>
          </a:xfrm>
          <a:prstGeom prst="rect">
            <a:avLst/>
          </a:prstGeom>
        </p:spPr>
      </p:pic>
      <p:sp>
        <p:nvSpPr>
          <p:cNvPr hidden="false" id="468" name="Shape 468"/>
          <p:cNvSpPr txBox="false"/>
          <p:nvPr isPhoto="false"/>
        </p:nvSpPr>
        <p:spPr>
          <a:xfrm flipH="false" flipV="false" rot="0">
            <a:off x="9334195" y="2952598"/>
            <a:ext cx="4095598" cy="571500"/>
          </a:xfrm>
          <a:prstGeom prst="rect">
            <a:avLst/>
          </a:prstGeom>
          <a:solidFill>
            <a:srgbClr val="2C4F8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70" name="Picture 470"/>
          <p:cNvPicPr preferRelativeResize="true"/>
          <p:nvPr isPhoto="false"/>
        </p:nvPicPr>
        <p:blipFill>
          <a:blip r:embed="rId3"/>
          <a:srcRect b="0" l="-2078" r="-2078" t="0"/>
          <a:stretch/>
        </p:blipFill>
        <p:spPr>
          <a:xfrm flipH="false" flipV="false" rot="0">
            <a:off x="9620402" y="6381598"/>
            <a:ext cx="3619194" cy="9144"/>
          </a:xfrm>
          <a:prstGeom prst="rect">
            <a:avLst/>
          </a:prstGeom>
        </p:spPr>
      </p:pic>
      <p:sp>
        <p:nvSpPr>
          <p:cNvPr hidden="false" id="471" name="Shape 471"/>
          <p:cNvSpPr txBox="false"/>
          <p:nvPr isPhoto="false"/>
        </p:nvSpPr>
        <p:spPr>
          <a:xfrm flipH="false" flipV="false" rot="0">
            <a:off x="13620902" y="2952598"/>
            <a:ext cx="3905402" cy="571500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73" name="Picture 473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13906195" y="7048195"/>
            <a:ext cx="3429000" cy="9143"/>
          </a:xfrm>
          <a:prstGeom prst="rect">
            <a:avLst/>
          </a:prstGeom>
        </p:spPr>
      </p:pic>
      <p:sp>
        <p:nvSpPr>
          <p:cNvPr hidden="false" id="474" name="Shape 474"/>
          <p:cNvSpPr txBox="true"/>
          <p:nvPr isPhoto="false"/>
        </p:nvSpPr>
        <p:spPr>
          <a:xfrm flipH="false" flipV="false" rot="0">
            <a:off x="761695" y="342900"/>
            <a:ext cx="3773729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 · 7.1 · Базовые определения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75" name="Shape 475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76" name="Shape 476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Алфавит, слово, язык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78" name="Picture 478"/>
          <p:cNvPicPr preferRelativeResize="true"/>
          <p:nvPr isPhoto="false"/>
        </p:nvPicPr>
        <p:blipFill>
          <a:blip r:embed="rId5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479" name="Shape 479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Четыре определения, на которых строится вся теория формальных языков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0" name="Shape 480"/>
          <p:cNvSpPr txBox="true"/>
          <p:nvPr isPhoto="false"/>
        </p:nvSpPr>
        <p:spPr>
          <a:xfrm flipH="false" flipV="false" rot="0">
            <a:off x="1047902" y="3105302"/>
            <a:ext cx="76260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1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1" name="Shape 481"/>
          <p:cNvSpPr txBox="true"/>
          <p:nvPr isPhoto="false"/>
        </p:nvSpPr>
        <p:spPr>
          <a:xfrm flipH="false" flipV="false" rot="0">
            <a:off x="1714500" y="3200400"/>
            <a:ext cx="2857500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68" sz="13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Алфавит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2" name="Shape 482"/>
          <p:cNvSpPr txBox="true"/>
          <p:nvPr isPhoto="false"/>
        </p:nvSpPr>
        <p:spPr>
          <a:xfrm flipH="false" flipV="false" rot="0">
            <a:off x="1047902" y="3810305"/>
            <a:ext cx="3620110" cy="10104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6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Σ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3" name="Shape 483"/>
          <p:cNvSpPr txBox="true"/>
          <p:nvPr isPhoto="false"/>
        </p:nvSpPr>
        <p:spPr>
          <a:xfrm flipH="false" flipV="false" rot="0">
            <a:off x="1047902" y="4858207"/>
            <a:ext cx="3620110" cy="8001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Конечное непустое множество символов.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Элементы Σ — </a:t>
            </a:r>
            <a:r>
              <a:rPr b="true"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буквы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4" name="Shape 484"/>
          <p:cNvSpPr txBox="true"/>
          <p:nvPr isPhoto="false"/>
        </p:nvSpPr>
        <p:spPr>
          <a:xfrm flipH="false" flipV="false" rot="0">
            <a:off x="1047902" y="6572707"/>
            <a:ext cx="3620110" cy="8577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Примеры: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Σ = {0, 1} — двоичный алфавит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Σ = {a, b, c, …, z}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Σ = {begin, end, +, −, *, /}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5" name="Shape 485"/>
          <p:cNvSpPr txBox="true"/>
          <p:nvPr isPhoto="false"/>
        </p:nvSpPr>
        <p:spPr>
          <a:xfrm flipH="false" flipV="false" rot="0">
            <a:off x="5333695" y="3105302"/>
            <a:ext cx="762610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2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6" name="Shape 486"/>
          <p:cNvSpPr txBox="true"/>
          <p:nvPr isPhoto="false"/>
        </p:nvSpPr>
        <p:spPr>
          <a:xfrm flipH="false" flipV="false" rot="0">
            <a:off x="6001207" y="3200400"/>
            <a:ext cx="2857500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68" sz="13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Слово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7" name="Shape 487"/>
          <p:cNvSpPr txBox="true"/>
          <p:nvPr isPhoto="false"/>
        </p:nvSpPr>
        <p:spPr>
          <a:xfrm flipH="false" flipV="false" rot="0">
            <a:off x="5333695" y="3810305"/>
            <a:ext cx="3620110" cy="10104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6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w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8" name="Shape 488"/>
          <p:cNvSpPr txBox="true"/>
          <p:nvPr isPhoto="false"/>
        </p:nvSpPr>
        <p:spPr>
          <a:xfrm flipH="false" flipV="false" rot="0">
            <a:off x="5333695" y="4858207"/>
            <a:ext cx="3620110" cy="8001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Конечная последовательность букв из Σ: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w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=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a₁a₂…aₙ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,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aᵢ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∈ Σ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9" name="Shape 489"/>
          <p:cNvSpPr txBox="true"/>
          <p:nvPr isPhoto="false"/>
        </p:nvSpPr>
        <p:spPr>
          <a:xfrm flipH="false" flipV="false" rot="0">
            <a:off x="5333695" y="6572707"/>
            <a:ext cx="3620110" cy="6483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Длина слова:</a:t>
            </a:r>
            <a:r>
              <a:rPr i="true" sz="10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|w|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= </a:t>
            </a:r>
            <a:r>
              <a:rPr i="true" sz="10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n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Пример: </a:t>
            </a:r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w = 0101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⇒ </a:t>
            </a:r>
            <a:r>
              <a:rPr sz="1000">
                <a:solidFill>
                  <a:srgbClr val="5A6378"/>
                </a:solidFill>
                <a:latin typeface="JetBrains Mono"/>
                <a:ea typeface="JetBrains Mono"/>
                <a:cs typeface="JetBrains Mono"/>
              </a:rPr>
              <a:t>|w| = 4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0" name="Shape 490"/>
          <p:cNvSpPr txBox="true"/>
          <p:nvPr isPhoto="false"/>
        </p:nvSpPr>
        <p:spPr>
          <a:xfrm flipH="false" flipV="false" rot="0">
            <a:off x="9620402" y="3105302"/>
            <a:ext cx="762610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3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1" name="Shape 491"/>
          <p:cNvSpPr txBox="true"/>
          <p:nvPr isPhoto="false"/>
        </p:nvSpPr>
        <p:spPr>
          <a:xfrm flipH="false" flipV="false" rot="0">
            <a:off x="10287000" y="3200400"/>
            <a:ext cx="2857500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68" sz="13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Пустое слово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2" name="Shape 492"/>
          <p:cNvSpPr txBox="true"/>
          <p:nvPr isPhoto="false"/>
        </p:nvSpPr>
        <p:spPr>
          <a:xfrm flipH="false" flipV="false" rot="0">
            <a:off x="9620402" y="3810305"/>
            <a:ext cx="3620110" cy="10104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6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ε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3" name="Shape 493"/>
          <p:cNvSpPr txBox="true"/>
          <p:nvPr isPhoto="false"/>
        </p:nvSpPr>
        <p:spPr>
          <a:xfrm flipH="false" flipV="false" rot="0">
            <a:off x="9620402" y="4858207"/>
            <a:ext cx="3620110" cy="8001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Слово нулевой длины: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|ε| = 0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4" name="Shape 494"/>
          <p:cNvSpPr txBox="true"/>
          <p:nvPr isPhoto="false"/>
        </p:nvSpPr>
        <p:spPr>
          <a:xfrm flipH="false" flipV="false" rot="0">
            <a:off x="9620402" y="6572707"/>
            <a:ext cx="3620110" cy="8577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Σ*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— множество всех слов над Σ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(включая ε)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Σ⁺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= Σ* \ {ε}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5" name="Shape 495"/>
          <p:cNvSpPr txBox="true"/>
          <p:nvPr isPhoto="false"/>
        </p:nvSpPr>
        <p:spPr>
          <a:xfrm flipH="false" flipV="false" rot="0">
            <a:off x="13906195" y="3105302"/>
            <a:ext cx="76260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4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6" name="Shape 496"/>
          <p:cNvSpPr txBox="true"/>
          <p:nvPr isPhoto="false"/>
        </p:nvSpPr>
        <p:spPr>
          <a:xfrm flipH="false" flipV="false" rot="0">
            <a:off x="14573707" y="3200400"/>
            <a:ext cx="2857500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68" sz="13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Язык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7" name="Shape 497"/>
          <p:cNvSpPr txBox="true"/>
          <p:nvPr isPhoto="false"/>
        </p:nvSpPr>
        <p:spPr>
          <a:xfrm flipH="false" flipV="false" rot="0">
            <a:off x="13906195" y="3810305"/>
            <a:ext cx="3620109" cy="8101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L ⊆ Σ*</a:t>
            </a:r>
            <a:endParaRPr sz="4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8" name="Shape 498"/>
          <p:cNvSpPr txBox="true"/>
          <p:nvPr isPhoto="false"/>
        </p:nvSpPr>
        <p:spPr>
          <a:xfrm flipH="false" flipV="false" rot="0">
            <a:off x="13906195" y="4858207"/>
            <a:ext cx="3429000" cy="10671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Любое подмножество множества всех слов над алфавитом.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Может быть 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конечным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или 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бесконечным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9" name="Shape 499"/>
          <p:cNvSpPr txBox="true"/>
          <p:nvPr isPhoto="false"/>
        </p:nvSpPr>
        <p:spPr>
          <a:xfrm flipH="false" flipV="false" rot="0">
            <a:off x="13906195" y="7239304"/>
            <a:ext cx="3429000" cy="9144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000">
                <a:solidFill>
                  <a:srgbClr val="C9A961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Примеры языков: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L = {0, 00, 000, …}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L = {слова с чётным |w|}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L = все программы на Python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0" name="Shape 500"/>
          <p:cNvSpPr txBox="true"/>
          <p:nvPr isPhoto="false"/>
        </p:nvSpPr>
        <p:spPr>
          <a:xfrm flipH="false" flipV="false" rot="0">
            <a:off x="761695" y="9924898"/>
            <a:ext cx="324246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5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Лекция №2 · Алгоритмические основы ПИ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1" name="Shape 501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12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502" name="GroupShape 50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03" name="Shape 50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04" name="Shape 50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506" name="Picture 506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507" name="Shape 507"/>
          <p:cNvSpPr txBox="false"/>
          <p:nvPr isPhoto="false"/>
        </p:nvSpPr>
        <p:spPr>
          <a:xfrm flipH="false" flipV="false" rot="0">
            <a:off x="761695" y="3047695"/>
            <a:ext cx="4572000" cy="6381597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08" name="Shape 508"/>
          <p:cNvSpPr txBox="false"/>
          <p:nvPr isPhoto="false"/>
        </p:nvSpPr>
        <p:spPr>
          <a:xfrm flipH="false" flipV="false" rot="0">
            <a:off x="5524805" y="3047695"/>
            <a:ext cx="12001500" cy="6381597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509" name="Shape 509"/>
          <p:cNvSpPr txBox="false"/>
          <p:nvPr isPhoto="false"/>
        </p:nvSpPr>
        <p:spPr>
          <a:xfrm flipH="false" flipV="false" rot="0">
            <a:off x="952805" y="3810305"/>
            <a:ext cx="4190695" cy="1047901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0" name="Shape 510"/>
          <p:cNvSpPr txBox="false"/>
          <p:nvPr isPhoto="false"/>
        </p:nvSpPr>
        <p:spPr>
          <a:xfrm flipH="false" flipV="false" rot="0">
            <a:off x="1238098" y="5048402"/>
            <a:ext cx="3619195" cy="952805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1" name="Shape 511"/>
          <p:cNvSpPr txBox="false"/>
          <p:nvPr isPhoto="false"/>
        </p:nvSpPr>
        <p:spPr>
          <a:xfrm flipH="false" flipV="false" rot="0">
            <a:off x="1524305" y="6191402"/>
            <a:ext cx="3047695" cy="952805"/>
          </a:xfrm>
          <a:prstGeom prst="rect">
            <a:avLst/>
          </a:prstGeom>
          <a:solidFill>
            <a:srgbClr val="2C4F8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2" name="Shape 512"/>
          <p:cNvSpPr txBox="false"/>
          <p:nvPr isPhoto="false"/>
        </p:nvSpPr>
        <p:spPr>
          <a:xfrm flipH="false" flipV="false" rot="0">
            <a:off x="1904695" y="7334402"/>
            <a:ext cx="2286000" cy="952805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3" name="Shape 513"/>
          <p:cNvSpPr txBox="false"/>
          <p:nvPr isPhoto="false"/>
        </p:nvSpPr>
        <p:spPr>
          <a:xfrm flipH="false" flipV="false" rot="0">
            <a:off x="5524805" y="3047695"/>
            <a:ext cx="12001500" cy="5715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4" name="Shape 514"/>
          <p:cNvSpPr txBox="false"/>
          <p:nvPr isPhoto="false"/>
        </p:nvSpPr>
        <p:spPr>
          <a:xfrm flipH="false" flipV="false" rot="0">
            <a:off x="5524805" y="3619195"/>
            <a:ext cx="12001500" cy="1447495"/>
          </a:xfrm>
          <a:prstGeom prst="rect">
            <a:avLst/>
          </a:prstGeom>
          <a:solidFill>
            <a:srgbClr val="FAF7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5" name="Shape 515"/>
          <p:cNvSpPr txBox="false"/>
          <p:nvPr isPhoto="false"/>
        </p:nvSpPr>
        <p:spPr>
          <a:xfrm flipH="false" flipV="false" rot="0">
            <a:off x="5524805" y="5086807"/>
            <a:ext cx="12001500" cy="144749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6" name="Shape 516"/>
          <p:cNvSpPr txBox="false"/>
          <p:nvPr isPhoto="false"/>
        </p:nvSpPr>
        <p:spPr>
          <a:xfrm flipH="false" flipV="false" rot="0">
            <a:off x="5524805" y="6534302"/>
            <a:ext cx="12001500" cy="1447494"/>
          </a:xfrm>
          <a:prstGeom prst="rect">
            <a:avLst/>
          </a:prstGeom>
          <a:solidFill>
            <a:srgbClr val="FAF7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7" name="Shape 517"/>
          <p:cNvSpPr txBox="false"/>
          <p:nvPr isPhoto="false"/>
        </p:nvSpPr>
        <p:spPr>
          <a:xfrm flipH="false" flipV="false" rot="0">
            <a:off x="5524805" y="7981798"/>
            <a:ext cx="12001500" cy="144749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8" name="Shape 518"/>
          <p:cNvSpPr txBox="true"/>
          <p:nvPr isPhoto="false"/>
        </p:nvSpPr>
        <p:spPr>
          <a:xfrm flipH="false" flipV="false" rot="0">
            <a:off x="761695" y="342900"/>
            <a:ext cx="5064862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 · 7.2 · Классификация формальных языков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19" name="Shape 519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8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0" name="Shape 520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Иерархия Хомского (1956)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522" name="Picture 522"/>
          <p:cNvPicPr preferRelativeResize="true"/>
          <p:nvPr isPhoto="false"/>
        </p:nvPicPr>
        <p:blipFill>
          <a:blip r:embed="rId2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523" name="Shape 523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Четыре класса языков по возрастающей выразительной силе порождающих грамматик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4" name="Shape 524"/>
          <p:cNvSpPr txBox="true"/>
          <p:nvPr isPhoto="false"/>
        </p:nvSpPr>
        <p:spPr>
          <a:xfrm flipH="false" flipV="false" rot="0">
            <a:off x="1047902" y="3286354"/>
            <a:ext cx="40005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ВЛОЖЕННОСТЬ КЛАССОВ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5" name="Shape 525"/>
          <p:cNvSpPr txBox="true"/>
          <p:nvPr isPhoto="false"/>
        </p:nvSpPr>
        <p:spPr>
          <a:xfrm flipH="false" flipV="false" rot="0">
            <a:off x="952805" y="4000500"/>
            <a:ext cx="41916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ТИП 0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6" name="Shape 526"/>
          <p:cNvSpPr txBox="true"/>
          <p:nvPr isPhoto="false"/>
        </p:nvSpPr>
        <p:spPr>
          <a:xfrm flipH="false" flipV="false" rot="0">
            <a:off x="952805" y="4238244"/>
            <a:ext cx="419161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Рекурсивно перечислимые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7" name="Shape 527"/>
          <p:cNvSpPr txBox="true"/>
          <p:nvPr isPhoto="false"/>
        </p:nvSpPr>
        <p:spPr>
          <a:xfrm flipH="false" flipV="false" rot="0">
            <a:off x="952805" y="4552798"/>
            <a:ext cx="41916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0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все, что распознаваемо алгоритмом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8" name="Shape 528"/>
          <p:cNvSpPr txBox="true"/>
          <p:nvPr isPhoto="false"/>
        </p:nvSpPr>
        <p:spPr>
          <a:xfrm flipH="false" flipV="false" rot="0">
            <a:off x="1238098" y="5238598"/>
            <a:ext cx="36201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ТИП 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9" name="Shape 529"/>
          <p:cNvSpPr txBox="true"/>
          <p:nvPr isPhoto="false"/>
        </p:nvSpPr>
        <p:spPr>
          <a:xfrm flipH="false" flipV="false" rot="0">
            <a:off x="1238098" y="5447995"/>
            <a:ext cx="362011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Контекстно-зависимые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0" name="Shape 530"/>
          <p:cNvSpPr txBox="true"/>
          <p:nvPr isPhoto="false"/>
        </p:nvSpPr>
        <p:spPr>
          <a:xfrm flipH="false" flipV="false" rot="0">
            <a:off x="1238098" y="5734202"/>
            <a:ext cx="36201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9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|α| ≤ |β|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1" name="Shape 531"/>
          <p:cNvSpPr txBox="true"/>
          <p:nvPr isPhoto="false"/>
        </p:nvSpPr>
        <p:spPr>
          <a:xfrm flipH="false" flipV="false" rot="0">
            <a:off x="1524305" y="6381598"/>
            <a:ext cx="304861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ТИП 2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2" name="Shape 532"/>
          <p:cNvSpPr txBox="true"/>
          <p:nvPr isPhoto="false"/>
        </p:nvSpPr>
        <p:spPr>
          <a:xfrm flipH="false" flipV="false" rot="0">
            <a:off x="1524305" y="6590995"/>
            <a:ext cx="304861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Контекстно-свободные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3" name="Shape 533"/>
          <p:cNvSpPr txBox="true"/>
          <p:nvPr isPhoto="false"/>
        </p:nvSpPr>
        <p:spPr>
          <a:xfrm flipH="false" flipV="false" rot="0">
            <a:off x="1524305" y="6877202"/>
            <a:ext cx="3048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9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A → β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4" name="Shape 534"/>
          <p:cNvSpPr txBox="true"/>
          <p:nvPr isPhoto="false"/>
        </p:nvSpPr>
        <p:spPr>
          <a:xfrm flipH="false" flipV="false" rot="0">
            <a:off x="1904695" y="7524598"/>
            <a:ext cx="22860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pc="210" sz="10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ТИП 3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5" name="Shape 535"/>
          <p:cNvSpPr txBox="true"/>
          <p:nvPr isPhoto="false"/>
        </p:nvSpPr>
        <p:spPr>
          <a:xfrm flipH="false" flipV="false" rot="0">
            <a:off x="1904695" y="7733995"/>
            <a:ext cx="22860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Регулярные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6" name="Shape 536"/>
          <p:cNvSpPr txBox="true"/>
          <p:nvPr isPhoto="false"/>
        </p:nvSpPr>
        <p:spPr>
          <a:xfrm flipH="false" flipV="false" rot="0">
            <a:off x="1904695" y="8020202"/>
            <a:ext cx="22860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900">
                <a:solidFill>
                  <a:srgbClr val="0A1F44">
                    <a:alpha val="70000"/>
                  </a:srgbClr>
                </a:solidFill>
                <a:latin typeface="PT Sans"/>
                <a:ea typeface="PT Sans"/>
                <a:cs typeface="PT Sans"/>
              </a:rPr>
              <a:t>A → aB | a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7" name="Shape 537"/>
          <p:cNvSpPr txBox="true"/>
          <p:nvPr isPhoto="false"/>
        </p:nvSpPr>
        <p:spPr>
          <a:xfrm flipH="false" flipV="false" rot="0">
            <a:off x="952805" y="8620049"/>
            <a:ext cx="4191610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1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Тип 3 ⊂ Тип 2 ⊂ Тип 1 ⊂ Тип 0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8" name="Shape 538"/>
          <p:cNvSpPr txBox="true"/>
          <p:nvPr isPhoto="false"/>
        </p:nvSpPr>
        <p:spPr>
          <a:xfrm flipH="false" flipV="false" rot="0">
            <a:off x="5810098" y="3238805"/>
            <a:ext cx="762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ТИП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9" name="Shape 539"/>
          <p:cNvSpPr txBox="true"/>
          <p:nvPr isPhoto="false"/>
        </p:nvSpPr>
        <p:spPr>
          <a:xfrm flipH="false" flipV="false" rot="0">
            <a:off x="6762902" y="3238805"/>
            <a:ext cx="24771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ЯЗЫК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0" name="Shape 540"/>
          <p:cNvSpPr txBox="true"/>
          <p:nvPr isPhoto="false"/>
        </p:nvSpPr>
        <p:spPr>
          <a:xfrm flipH="false" flipV="false" rot="0">
            <a:off x="9430207" y="3238805"/>
            <a:ext cx="24771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ГРАММАТИКА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1" name="Shape 541"/>
          <p:cNvSpPr txBox="true"/>
          <p:nvPr isPhoto="false"/>
        </p:nvSpPr>
        <p:spPr>
          <a:xfrm flipH="false" flipV="false" rot="0">
            <a:off x="12096598" y="3238805"/>
            <a:ext cx="28575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АВТОМАТ-РАСПОЗНАВАТЕЛЬ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2" name="Shape 542"/>
          <p:cNvSpPr txBox="true"/>
          <p:nvPr isPhoto="false"/>
        </p:nvSpPr>
        <p:spPr>
          <a:xfrm flipH="false" flipV="false" rot="0">
            <a:off x="15145207" y="3238805"/>
            <a:ext cx="2382011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ПРИМЕР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3" name="Shape 543"/>
          <p:cNvSpPr txBox="true"/>
          <p:nvPr isPhoto="false"/>
        </p:nvSpPr>
        <p:spPr>
          <a:xfrm flipH="false" flipV="false" rot="0">
            <a:off x="5810098" y="4095598"/>
            <a:ext cx="762610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3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4" name="Shape 544"/>
          <p:cNvSpPr txBox="true"/>
          <p:nvPr isPhoto="false"/>
        </p:nvSpPr>
        <p:spPr>
          <a:xfrm flipH="false" flipV="false" rot="0">
            <a:off x="6762902" y="3952951"/>
            <a:ext cx="2572207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Регулярные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5" name="Shape 545"/>
          <p:cNvSpPr txBox="true"/>
          <p:nvPr isPhoto="false"/>
        </p:nvSpPr>
        <p:spPr>
          <a:xfrm flipH="false" flipV="false" rot="0">
            <a:off x="6762902" y="4238244"/>
            <a:ext cx="2572207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Регулярные выражения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(a|b)*c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6" name="Shape 546"/>
          <p:cNvSpPr txBox="true"/>
          <p:nvPr isPhoto="false"/>
        </p:nvSpPr>
        <p:spPr>
          <a:xfrm flipH="false" flipV="false" rot="0">
            <a:off x="9430207" y="3952951"/>
            <a:ext cx="2572207" cy="4672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Праволинейная: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A → aB | a | 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7" name="Shape 547"/>
          <p:cNvSpPr txBox="true"/>
          <p:nvPr isPhoto="false"/>
        </p:nvSpPr>
        <p:spPr>
          <a:xfrm flipH="false" flipV="false" rot="0">
            <a:off x="12096598" y="3972154"/>
            <a:ext cx="1496873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Конечный автомат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8" name="Shape 548"/>
          <p:cNvSpPr txBox="true"/>
          <p:nvPr isPhoto="false"/>
        </p:nvSpPr>
        <p:spPr>
          <a:xfrm flipH="false" flipV="false" rot="0">
            <a:off x="12096598" y="4219956"/>
            <a:ext cx="813816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ДКА / НКА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9" name="Shape 549"/>
          <p:cNvSpPr txBox="true"/>
          <p:nvPr isPhoto="false"/>
        </p:nvSpPr>
        <p:spPr>
          <a:xfrm flipH="false" flipV="false" rot="0">
            <a:off x="15145207" y="4095598"/>
            <a:ext cx="2190902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идентификаторы,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числа, лексика ЯП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0" name="Shape 550"/>
          <p:cNvSpPr txBox="true"/>
          <p:nvPr isPhoto="false"/>
        </p:nvSpPr>
        <p:spPr>
          <a:xfrm flipH="false" flipV="false" rot="0">
            <a:off x="5810098" y="5562295"/>
            <a:ext cx="762610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2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1" name="Shape 551"/>
          <p:cNvSpPr txBox="true"/>
          <p:nvPr isPhoto="false"/>
        </p:nvSpPr>
        <p:spPr>
          <a:xfrm flipH="false" flipV="false" rot="0">
            <a:off x="6762902" y="5419649"/>
            <a:ext cx="2572207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Контекстно-свободные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2" name="Shape 552"/>
          <p:cNvSpPr txBox="true"/>
          <p:nvPr isPhoto="false"/>
        </p:nvSpPr>
        <p:spPr>
          <a:xfrm flipH="false" flipV="false" rot="0">
            <a:off x="6762902" y="5886907"/>
            <a:ext cx="2572207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CFL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3" name="Shape 553"/>
          <p:cNvSpPr txBox="true"/>
          <p:nvPr isPhoto="false"/>
        </p:nvSpPr>
        <p:spPr>
          <a:xfrm flipH="false" flipV="false" rot="0">
            <a:off x="9430207" y="5419649"/>
            <a:ext cx="2572207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КС-грамматика: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A → β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, A ∈ V</a:t>
            </a:r>
            <a:r>
              <a:rPr sz="9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N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4" name="Shape 554"/>
          <p:cNvSpPr txBox="true"/>
          <p:nvPr isPhoto="false"/>
        </p:nvSpPr>
        <p:spPr>
          <a:xfrm flipH="false" flipV="false" rot="0">
            <a:off x="12096598" y="5438851"/>
            <a:ext cx="2516429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Автомат с магазинной памятью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5" name="Shape 555"/>
          <p:cNvSpPr txBox="true"/>
          <p:nvPr isPhoto="false"/>
        </p:nvSpPr>
        <p:spPr>
          <a:xfrm flipH="false" flipV="false" rot="0">
            <a:off x="12096598" y="5686654"/>
            <a:ext cx="1350568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МП-автомат, PDA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6" name="Shape 556"/>
          <p:cNvSpPr txBox="true"/>
          <p:nvPr isPhoto="false"/>
        </p:nvSpPr>
        <p:spPr>
          <a:xfrm flipH="false" flipV="false" rot="0">
            <a:off x="15145207" y="5562295"/>
            <a:ext cx="2190902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синтаксис ЯП,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скобочные структуры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7" name="Shape 557"/>
          <p:cNvSpPr txBox="true"/>
          <p:nvPr isPhoto="false"/>
        </p:nvSpPr>
        <p:spPr>
          <a:xfrm flipH="false" flipV="false" rot="0">
            <a:off x="5810098" y="7010704"/>
            <a:ext cx="762610" cy="6766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1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8" name="Shape 558"/>
          <p:cNvSpPr txBox="true"/>
          <p:nvPr isPhoto="false"/>
        </p:nvSpPr>
        <p:spPr>
          <a:xfrm flipH="false" flipV="false" rot="0">
            <a:off x="6762902" y="6867143"/>
            <a:ext cx="2572207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Контекстно-зависимые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9" name="Shape 559"/>
          <p:cNvSpPr txBox="true"/>
          <p:nvPr isPhoto="false"/>
        </p:nvSpPr>
        <p:spPr>
          <a:xfrm flipH="false" flipV="false" rot="0">
            <a:off x="6762902" y="7334402"/>
            <a:ext cx="2572207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CSL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0" name="Shape 560"/>
          <p:cNvSpPr txBox="true"/>
          <p:nvPr isPhoto="false"/>
        </p:nvSpPr>
        <p:spPr>
          <a:xfrm flipH="false" flipV="false" rot="0">
            <a:off x="9430207" y="6867143"/>
            <a:ext cx="2572207" cy="4672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КЗ-грамматика: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α → β, |α| ≤ |β|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1" name="Shape 561"/>
          <p:cNvSpPr txBox="true"/>
          <p:nvPr isPhoto="false"/>
        </p:nvSpPr>
        <p:spPr>
          <a:xfrm flipH="false" flipV="false" rot="0">
            <a:off x="12096598" y="6886346"/>
            <a:ext cx="2607868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Линейно-ограниченный автомат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2" name="Shape 562"/>
          <p:cNvSpPr txBox="true"/>
          <p:nvPr isPhoto="false"/>
        </p:nvSpPr>
        <p:spPr>
          <a:xfrm flipH="false" flipV="false" rot="0">
            <a:off x="12096598" y="7134149"/>
            <a:ext cx="27523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LBA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3" name="Shape 563"/>
          <p:cNvSpPr txBox="true"/>
          <p:nvPr isPhoto="false"/>
        </p:nvSpPr>
        <p:spPr>
          <a:xfrm flipH="false" flipV="false" rot="0">
            <a:off x="15145207" y="7010704"/>
            <a:ext cx="2190902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естественные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языки (фрагменты)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4" name="Shape 564"/>
          <p:cNvSpPr txBox="true"/>
          <p:nvPr isPhoto="false"/>
        </p:nvSpPr>
        <p:spPr>
          <a:xfrm flipH="false" flipV="false" rot="0">
            <a:off x="5810098" y="8458200"/>
            <a:ext cx="762610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0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5" name="Shape 565"/>
          <p:cNvSpPr txBox="true"/>
          <p:nvPr isPhoto="false"/>
        </p:nvSpPr>
        <p:spPr>
          <a:xfrm flipH="false" flipV="false" rot="0">
            <a:off x="6762902" y="8315553"/>
            <a:ext cx="2572207" cy="4956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Рекурсивно перечислимые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6" name="Shape 566"/>
          <p:cNvSpPr txBox="true"/>
          <p:nvPr isPhoto="false"/>
        </p:nvSpPr>
        <p:spPr>
          <a:xfrm flipH="false" flipV="false" rot="0">
            <a:off x="6762902" y="8781898"/>
            <a:ext cx="2572207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RE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7" name="Shape 567"/>
          <p:cNvSpPr txBox="true"/>
          <p:nvPr isPhoto="false"/>
        </p:nvSpPr>
        <p:spPr>
          <a:xfrm flipH="false" flipV="false" rot="0">
            <a:off x="9430207" y="8315553"/>
            <a:ext cx="2572207" cy="4672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Грамматика типа 0: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α → β, без огранич.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8" name="Shape 568"/>
          <p:cNvSpPr txBox="true"/>
          <p:nvPr isPhoto="false"/>
        </p:nvSpPr>
        <p:spPr>
          <a:xfrm flipH="false" flipV="false" rot="0">
            <a:off x="12096598" y="8334756"/>
            <a:ext cx="1463039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Машина Тьюринга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9" name="Shape 569"/>
          <p:cNvSpPr txBox="true"/>
          <p:nvPr isPhoto="false"/>
        </p:nvSpPr>
        <p:spPr>
          <a:xfrm flipH="false" flipV="false" rot="0">
            <a:off x="12096598" y="8581644"/>
            <a:ext cx="18105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TM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70" name="Shape 570"/>
          <p:cNvSpPr txBox="true"/>
          <p:nvPr isPhoto="false"/>
        </p:nvSpPr>
        <p:spPr>
          <a:xfrm flipH="false" flipV="false" rot="0">
            <a:off x="15145207" y="8458200"/>
            <a:ext cx="2190902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все вычислимое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71" name="Shape 571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13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572" name="GroupShape 57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73" name="Shape 57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74" name="Shape 57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576" name="Picture 576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577" name="Shape 577"/>
          <p:cNvSpPr txBox="false"/>
          <p:nvPr isPhoto="false"/>
        </p:nvSpPr>
        <p:spPr>
          <a:xfrm flipH="false" flipV="false" rot="0">
            <a:off x="761695" y="2952598"/>
            <a:ext cx="11811305" cy="26673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578" name="Shape 578"/>
          <p:cNvSpPr txBox="false"/>
          <p:nvPr isPhoto="false"/>
        </p:nvSpPr>
        <p:spPr>
          <a:xfrm flipH="false" flipV="false" rot="0">
            <a:off x="12763195" y="2952598"/>
            <a:ext cx="4762195" cy="26673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79" name="Shape 579"/>
          <p:cNvSpPr txBox="false"/>
          <p:nvPr isPhoto="false"/>
        </p:nvSpPr>
        <p:spPr>
          <a:xfrm flipH="false" flipV="false" rot="0">
            <a:off x="761695" y="5905195"/>
            <a:ext cx="16763695" cy="3524097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581" name="Picture 581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9838944"/>
            <a:ext cx="16763695" cy="9143"/>
          </a:xfrm>
          <a:prstGeom prst="rect">
            <a:avLst/>
          </a:prstGeom>
        </p:spPr>
      </p:pic>
      <p:pic>
        <p:nvPicPr>
          <p:cNvPr hidden="false" id="583" name="Picture 583"/>
          <p:cNvPicPr preferRelativeResize="true"/>
          <p:nvPr isPhoto="false"/>
        </p:nvPicPr>
        <p:blipFill>
          <a:blip r:embed="rId3"/>
          <a:srcRect b="0" l="-394" r="-394" t="0"/>
          <a:stretch/>
        </p:blipFill>
        <p:spPr>
          <a:xfrm flipH="false" flipV="false" rot="0">
            <a:off x="761695" y="2952598"/>
            <a:ext cx="57606" cy="2667305"/>
          </a:xfrm>
          <a:prstGeom prst="rect">
            <a:avLst/>
          </a:prstGeom>
        </p:spPr>
      </p:pic>
      <p:sp>
        <p:nvSpPr>
          <p:cNvPr hidden="false" id="584" name="Shape 584"/>
          <p:cNvSpPr txBox="false"/>
          <p:nvPr isPhoto="false"/>
        </p:nvSpPr>
        <p:spPr>
          <a:xfrm flipH="false" flipV="false" rot="0">
            <a:off x="1143000" y="6667804"/>
            <a:ext cx="7905902" cy="2572206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585" name="Shape 585"/>
          <p:cNvSpPr txBox="false"/>
          <p:nvPr isPhoto="false"/>
        </p:nvSpPr>
        <p:spPr>
          <a:xfrm flipH="false" flipV="false" rot="0">
            <a:off x="9239098" y="6667804"/>
            <a:ext cx="7905902" cy="2572206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pic>
        <p:nvPicPr>
          <p:cNvPr hidden="false" id="587" name="Picture 587"/>
          <p:cNvPicPr preferRelativeResize="true"/>
          <p:nvPr isPhoto="false"/>
        </p:nvPicPr>
        <p:blipFill>
          <a:blip r:embed="rId4"/>
          <a:srcRect b="-88" l="0" r="0" t="-88"/>
          <a:stretch/>
        </p:blipFill>
        <p:spPr>
          <a:xfrm flipH="false" flipV="false" rot="0">
            <a:off x="1143000" y="6667804"/>
            <a:ext cx="47549" cy="2572206"/>
          </a:xfrm>
          <a:prstGeom prst="rect">
            <a:avLst/>
          </a:prstGeom>
        </p:spPr>
      </p:pic>
      <p:sp>
        <p:nvSpPr>
          <p:cNvPr hidden="false" id="588" name="Shape 588"/>
          <p:cNvSpPr txBox="false"/>
          <p:nvPr isPhoto="false"/>
        </p:nvSpPr>
        <p:spPr>
          <a:xfrm flipH="false" flipV="false" rot="0">
            <a:off x="1429207" y="7667243"/>
            <a:ext cx="7429500" cy="476401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590" name="Picture 590"/>
          <p:cNvPicPr preferRelativeResize="true"/>
          <p:nvPr isPhoto="false"/>
        </p:nvPicPr>
        <p:blipFill>
          <a:blip r:embed="rId5"/>
          <a:srcRect b="-88" l="0" r="0" t="-88"/>
          <a:stretch/>
        </p:blipFill>
        <p:spPr>
          <a:xfrm flipH="false" flipV="false" rot="0">
            <a:off x="9239098" y="6667804"/>
            <a:ext cx="47549" cy="2572206"/>
          </a:xfrm>
          <a:prstGeom prst="rect">
            <a:avLst/>
          </a:prstGeom>
        </p:spPr>
      </p:pic>
      <p:sp>
        <p:nvSpPr>
          <p:cNvPr hidden="false" id="591" name="Shape 591"/>
          <p:cNvSpPr txBox="false"/>
          <p:nvPr isPhoto="false"/>
        </p:nvSpPr>
        <p:spPr>
          <a:xfrm flipH="false" flipV="false" rot="0">
            <a:off x="9525305" y="7667243"/>
            <a:ext cx="7429499" cy="476401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92" name="Shape 592"/>
          <p:cNvSpPr txBox="true"/>
          <p:nvPr isPhoto="false"/>
        </p:nvSpPr>
        <p:spPr>
          <a:xfrm flipH="false" flipV="false" rot="0">
            <a:off x="761695" y="342900"/>
            <a:ext cx="4455871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 · 7.3 · Алгоритмическая сложность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3" name="Shape 593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4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4" name="Shape 594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Сложность по Колмогорову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596" name="Picture 596"/>
          <p:cNvPicPr preferRelativeResize="true"/>
          <p:nvPr isPhoto="false"/>
        </p:nvPicPr>
        <p:blipFill>
          <a:blip r:embed="rId6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597" name="Shape 597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Объект «прост», если его можно сгенерировать коротким алгоритмом. А. Н. Колмогоров, 1965.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8" name="Shape 598"/>
          <p:cNvSpPr txBox="true"/>
          <p:nvPr isPhoto="false"/>
        </p:nvSpPr>
        <p:spPr>
          <a:xfrm flipH="false" flipV="false" rot="0">
            <a:off x="1143000" y="3238805"/>
            <a:ext cx="112398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ОПРЕДЕЛЕНИЕ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9" name="Shape 599"/>
          <p:cNvSpPr txBox="true"/>
          <p:nvPr isPhoto="false"/>
        </p:nvSpPr>
        <p:spPr>
          <a:xfrm flipH="false" flipV="false" rot="0">
            <a:off x="1143000" y="3619195"/>
            <a:ext cx="11239805" cy="4864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K(x)</a:t>
            </a:r>
            <a:r>
              <a:rPr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= </a:t>
            </a:r>
            <a:r>
              <a:rPr i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min</a:t>
            </a:r>
            <a:r>
              <a:rPr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{ |</a:t>
            </a:r>
            <a:r>
              <a:rPr i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p</a:t>
            </a:r>
            <a:r>
              <a:rPr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| : </a:t>
            </a:r>
            <a:r>
              <a:rPr i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U</a:t>
            </a:r>
            <a:r>
              <a:rPr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(</a:t>
            </a:r>
            <a:r>
              <a:rPr i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p</a:t>
            </a:r>
            <a:r>
              <a:rPr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) = </a:t>
            </a:r>
            <a:r>
              <a:rPr i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x</a:t>
            </a:r>
            <a:r>
              <a:rPr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 } 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0" name="Shape 600"/>
          <p:cNvSpPr txBox="true"/>
          <p:nvPr isPhoto="false"/>
        </p:nvSpPr>
        <p:spPr>
          <a:xfrm flipH="false" flipV="false" rot="0">
            <a:off x="1143000" y="4524451"/>
            <a:ext cx="11239805" cy="2862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K(x)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длина самой короткой программы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p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, которая на универсальной машине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U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(Тьюринга) выводит строку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x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1" name="Shape 601"/>
          <p:cNvSpPr txBox="true"/>
          <p:nvPr isPhoto="false"/>
        </p:nvSpPr>
        <p:spPr>
          <a:xfrm flipH="false" flipV="false" rot="0">
            <a:off x="13049402" y="3238805"/>
            <a:ext cx="4286707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КЛЮЧЕВОЕ СВОЙСТВО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2" name="Shape 602"/>
          <p:cNvSpPr txBox="true"/>
          <p:nvPr isPhoto="false"/>
        </p:nvSpPr>
        <p:spPr>
          <a:xfrm flipH="false" flipV="false" rot="0">
            <a:off x="13049402" y="3619195"/>
            <a:ext cx="4286707" cy="4389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Невычислима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3" name="Shape 603"/>
          <p:cNvSpPr txBox="true"/>
          <p:nvPr isPhoto="false"/>
        </p:nvSpPr>
        <p:spPr>
          <a:xfrm flipH="false" flipV="false" rot="0">
            <a:off x="13049402" y="4572000"/>
            <a:ext cx="4286707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Функция </a:t>
            </a:r>
            <a:r>
              <a:rPr i="true" sz="1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K(x)</a:t>
            </a:r>
            <a:r>
              <a:rPr sz="12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не вычислима алгоритмически (доказано Колмогоровым). Применяют верхние оценки.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4" name="Shape 604"/>
          <p:cNvSpPr txBox="true"/>
          <p:nvPr isPhoto="false"/>
        </p:nvSpPr>
        <p:spPr>
          <a:xfrm flipH="false" flipV="false" rot="0">
            <a:off x="1143000" y="6191402"/>
            <a:ext cx="161931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ИНТУИЦИЯ · ДВА КРАЙНИХ СЛУЧАЯ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5" name="Shape 605"/>
          <p:cNvSpPr txBox="true"/>
          <p:nvPr isPhoto="false"/>
        </p:nvSpPr>
        <p:spPr>
          <a:xfrm flipH="false" flipV="false" rot="0">
            <a:off x="1429207" y="6905549"/>
            <a:ext cx="74295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МАЛАЯ СЛОЖНОСТЬ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6" name="Shape 606"/>
          <p:cNvSpPr txBox="true"/>
          <p:nvPr isPhoto="false"/>
        </p:nvSpPr>
        <p:spPr>
          <a:xfrm flipH="false" flipV="false" rot="0">
            <a:off x="1429207" y="7162495"/>
            <a:ext cx="742950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Регулярный объект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7" name="Shape 607"/>
          <p:cNvSpPr txBox="true"/>
          <p:nvPr isPhoto="false"/>
        </p:nvSpPr>
        <p:spPr>
          <a:xfrm flipH="false" flipV="false" rot="0">
            <a:off x="1524305" y="7810804"/>
            <a:ext cx="7239304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x = 010101010101010101010101010101 … (10⁶ раз)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8" name="Shape 608"/>
          <p:cNvSpPr txBox="true"/>
          <p:nvPr isPhoto="false"/>
        </p:nvSpPr>
        <p:spPr>
          <a:xfrm flipH="false" flipV="false" rot="0">
            <a:off x="1429207" y="8287207"/>
            <a:ext cx="7429500" cy="4672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Программа: </a:t>
            </a:r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print("01" * 10⁶)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2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K(x) ≈ log n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очень мала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9" name="Shape 609"/>
          <p:cNvSpPr txBox="true"/>
          <p:nvPr isPhoto="false"/>
        </p:nvSpPr>
        <p:spPr>
          <a:xfrm flipH="false" flipV="false" rot="0">
            <a:off x="9525305" y="6905549"/>
            <a:ext cx="7429499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D64545"/>
                </a:solidFill>
                <a:latin typeface="PT Sans"/>
                <a:ea typeface="PT Sans"/>
                <a:cs typeface="PT Sans"/>
              </a:rPr>
              <a:t>БОЛЬШАЯ СЛОЖНОСТЬ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10" name="Shape 610"/>
          <p:cNvSpPr txBox="true"/>
          <p:nvPr isPhoto="false"/>
        </p:nvSpPr>
        <p:spPr>
          <a:xfrm flipH="false" flipV="false" rot="0">
            <a:off x="9525305" y="7162495"/>
            <a:ext cx="7429499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Случайная строка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11" name="Shape 611"/>
          <p:cNvSpPr txBox="true"/>
          <p:nvPr isPhoto="false"/>
        </p:nvSpPr>
        <p:spPr>
          <a:xfrm flipH="false" flipV="false" rot="0">
            <a:off x="9620402" y="7810804"/>
            <a:ext cx="723930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x = 110010011011010100110010111010 …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12" name="Shape 612"/>
          <p:cNvSpPr txBox="true"/>
          <p:nvPr isPhoto="false"/>
        </p:nvSpPr>
        <p:spPr>
          <a:xfrm flipH="false" flipV="false" rot="0">
            <a:off x="9525305" y="8287207"/>
            <a:ext cx="7429499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Нет закономерности — короче не записать.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2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K(x) ≈ |x|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строка несжимаема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13" name="Shape 613"/>
          <p:cNvSpPr txBox="true"/>
          <p:nvPr isPhoto="false"/>
        </p:nvSpPr>
        <p:spPr>
          <a:xfrm flipH="false" flipV="false" rot="0">
            <a:off x="761695" y="9924898"/>
            <a:ext cx="324246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52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Лекция №2 · Алгоритмические основы ПИ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14" name="Shape 614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14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615" name="GroupShape 61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16" name="Shape 61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17" name="Shape 61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18" name="Shape 618"/>
          <p:cNvSpPr txBox="true"/>
          <p:nvPr isPhoto="false"/>
        </p:nvSpPr>
        <p:spPr>
          <a:xfrm flipH="false" flipV="false" rot="0">
            <a:off x="761695" y="8382304"/>
            <a:ext cx="16764609" cy="1334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525" sz="10500">
                <a:solidFill>
                  <a:srgbClr val="FFFFFF">
                    <a:alpha val="4000"/>
                  </a:srgbClr>
                </a:solidFill>
                <a:latin typeface="JetBrains Mono"/>
                <a:ea typeface="JetBrains Mono"/>
                <a:cs typeface="JetBrains Mono"/>
              </a:rPr>
              <a:t>A = (Q, Σ, δ, q₀, F)</a:t>
            </a:r>
            <a:endParaRPr sz="10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620" name="Picture 620"/>
          <p:cNvPicPr preferRelativeResize="true"/>
          <p:nvPr isPhoto="false"/>
        </p:nvPicPr>
        <p:blipFill>
          <a:blip r:embed="rId1"/>
          <a:srcRect b="-196" l="0" r="0" t="-196"/>
          <a:stretch/>
        </p:blipFill>
        <p:spPr>
          <a:xfrm flipH="false" flipV="false" rot="0">
            <a:off x="761695" y="3619195"/>
            <a:ext cx="75894" cy="3047695"/>
          </a:xfrm>
          <a:prstGeom prst="rect">
            <a:avLst/>
          </a:prstGeom>
        </p:spPr>
      </p:pic>
      <p:sp>
        <p:nvSpPr>
          <p:cNvPr hidden="false" id="621" name="Shape 621"/>
          <p:cNvSpPr txBox="false"/>
          <p:nvPr isPhoto="false"/>
        </p:nvSpPr>
        <p:spPr>
          <a:xfrm flipH="false" flipV="false" rot="0">
            <a:off x="1333195" y="7905902"/>
            <a:ext cx="3238805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622" name="Shape 622"/>
          <p:cNvSpPr txBox="false"/>
          <p:nvPr isPhoto="false"/>
        </p:nvSpPr>
        <p:spPr>
          <a:xfrm flipH="false" flipV="false" rot="0">
            <a:off x="4762195" y="7905902"/>
            <a:ext cx="3238805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623" name="Shape 623"/>
          <p:cNvSpPr txBox="false"/>
          <p:nvPr isPhoto="false"/>
        </p:nvSpPr>
        <p:spPr>
          <a:xfrm flipH="false" flipV="false" rot="0">
            <a:off x="8191195" y="7905902"/>
            <a:ext cx="3238804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624" name="Shape 624"/>
          <p:cNvSpPr txBox="true"/>
          <p:nvPr isPhoto="false"/>
        </p:nvSpPr>
        <p:spPr>
          <a:xfrm flipH="false" flipV="false" rot="0">
            <a:off x="1333195" y="3619195"/>
            <a:ext cx="5714999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72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РАЗДЕЛ III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5" name="Shape 625"/>
          <p:cNvSpPr txBox="true"/>
          <p:nvPr isPhoto="false"/>
        </p:nvSpPr>
        <p:spPr>
          <a:xfrm flipH="false" flipV="false" rot="0">
            <a:off x="1333195" y="4000500"/>
            <a:ext cx="16193109" cy="9628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72" sz="7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Конечные автоматы</a:t>
            </a:r>
            <a:endParaRPr sz="7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6" name="Shape 626"/>
          <p:cNvSpPr txBox="true"/>
          <p:nvPr isPhoto="false"/>
        </p:nvSpPr>
        <p:spPr>
          <a:xfrm flipH="false" flipV="false" rot="0">
            <a:off x="1333195" y="5333695"/>
            <a:ext cx="13335609" cy="8577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2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Распознаватели регулярных языков · ДКА · НКА ·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i="true" sz="2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автоматы Мили и Мура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7" name="Shape 627"/>
          <p:cNvSpPr txBox="true"/>
          <p:nvPr isPhoto="false"/>
        </p:nvSpPr>
        <p:spPr>
          <a:xfrm flipH="false" flipV="false" rot="0">
            <a:off x="1524305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7 СЛАЙДОВ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8" name="Shape 628"/>
          <p:cNvSpPr txBox="true"/>
          <p:nvPr isPhoto="false"/>
        </p:nvSpPr>
        <p:spPr>
          <a:xfrm flipH="false" flipV="false" rot="0">
            <a:off x="1524305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Определения · примеры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9" name="Shape 629"/>
          <p:cNvSpPr txBox="true"/>
          <p:nvPr isPhoto="false"/>
        </p:nvSpPr>
        <p:spPr>
          <a:xfrm flipH="false" flipV="false" rot="0">
            <a:off x="4953305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ВРЕМЯ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0" name="Shape 630"/>
          <p:cNvSpPr txBox="true"/>
          <p:nvPr isPhoto="false"/>
        </p:nvSpPr>
        <p:spPr>
          <a:xfrm flipH="false" flipV="false" rot="0">
            <a:off x="4953305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20 минут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1" name="Shape 631"/>
          <p:cNvSpPr txBox="true"/>
          <p:nvPr isPhoto="false"/>
        </p:nvSpPr>
        <p:spPr>
          <a:xfrm flipH="false" flipV="false" rot="0">
            <a:off x="8382304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ИСТОЧНИК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2" name="Shape 632"/>
          <p:cNvSpPr txBox="true"/>
          <p:nvPr isPhoto="false"/>
        </p:nvSpPr>
        <p:spPr>
          <a:xfrm flipH="false" flipV="false" rot="0">
            <a:off x="8382304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Глава 8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3" name="Shape 633"/>
          <p:cNvSpPr txBox="true"/>
          <p:nvPr isPhoto="false"/>
        </p:nvSpPr>
        <p:spPr>
          <a:xfrm flipH="false" flipV="false" rot="0">
            <a:off x="15970910" y="342900"/>
            <a:ext cx="1562710" cy="305410"/>
          </a:xfrm>
          <a:prstGeom prst="rect">
            <a:avLst/>
          </a:prstGeom>
          <a:solidFill>
            <a:srgbClr val="FFFFFF">
              <a:alpha val="6000"/>
            </a:srgbClr>
          </a:solidFill>
          <a:ln w="12700">
            <a:solidFill>
              <a:srgbClr val="C9A961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20 МИН · ГЛАВА 8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4" name="Shape 634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FFFFFF">
                    <a:alpha val="50000"/>
                  </a:srgbClr>
                </a:solidFill>
                <a:latin typeface="PT Sans"/>
                <a:ea typeface="PT Sans"/>
                <a:cs typeface="PT Sans"/>
              </a:rPr>
              <a:t>15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635" name="GroupShape 63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36" name="Shape 63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37" name="Shape 63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39" name="Picture 639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640" name="Shape 640"/>
          <p:cNvSpPr txBox="false"/>
          <p:nvPr isPhoto="false"/>
        </p:nvSpPr>
        <p:spPr>
          <a:xfrm flipH="false" flipV="false" rot="0">
            <a:off x="761695" y="2952598"/>
            <a:ext cx="16763695" cy="15243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41" name="Shape 641"/>
          <p:cNvSpPr txBox="false"/>
          <p:nvPr isPhoto="false"/>
        </p:nvSpPr>
        <p:spPr>
          <a:xfrm flipH="false" flipV="false" rot="0">
            <a:off x="761695" y="4858207"/>
            <a:ext cx="3238805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642" name="Shape 642"/>
          <p:cNvSpPr txBox="false"/>
          <p:nvPr isPhoto="false"/>
        </p:nvSpPr>
        <p:spPr>
          <a:xfrm flipH="false" flipV="false" rot="0">
            <a:off x="4190695" y="4858207"/>
            <a:ext cx="3238805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643" name="Shape 643"/>
          <p:cNvSpPr txBox="false"/>
          <p:nvPr isPhoto="false"/>
        </p:nvSpPr>
        <p:spPr>
          <a:xfrm flipH="false" flipV="false" rot="0">
            <a:off x="7619695" y="4858207"/>
            <a:ext cx="3238804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644" name="Shape 644"/>
          <p:cNvSpPr txBox="false"/>
          <p:nvPr isPhoto="false"/>
        </p:nvSpPr>
        <p:spPr>
          <a:xfrm flipH="false" flipV="false" rot="0">
            <a:off x="11048695" y="4858207"/>
            <a:ext cx="3238804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645" name="Shape 645"/>
          <p:cNvSpPr txBox="false"/>
          <p:nvPr isPhoto="false"/>
        </p:nvSpPr>
        <p:spPr>
          <a:xfrm flipH="false" flipV="false" rot="0">
            <a:off x="14477695" y="4858207"/>
            <a:ext cx="3047694" cy="45720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46" name="Shape 646"/>
          <p:cNvSpPr txBox="false"/>
          <p:nvPr isPhoto="false"/>
        </p:nvSpPr>
        <p:spPr>
          <a:xfrm flipH="false" flipV="false" rot="0">
            <a:off x="761695" y="4858207"/>
            <a:ext cx="3238805" cy="761695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47" name="Shape 647"/>
          <p:cNvSpPr txBox="false"/>
          <p:nvPr isPhoto="false"/>
        </p:nvSpPr>
        <p:spPr>
          <a:xfrm flipH="false" flipV="false" rot="0">
            <a:off x="4190695" y="4858207"/>
            <a:ext cx="3238805" cy="761695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48" name="Shape 648"/>
          <p:cNvSpPr txBox="false"/>
          <p:nvPr isPhoto="false"/>
        </p:nvSpPr>
        <p:spPr>
          <a:xfrm flipH="false" flipV="false" rot="0">
            <a:off x="7619695" y="4858207"/>
            <a:ext cx="3238804" cy="761695"/>
          </a:xfrm>
          <a:prstGeom prst="rect">
            <a:avLst/>
          </a:prstGeom>
          <a:solidFill>
            <a:srgbClr val="FAF7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49" name="Shape 649"/>
          <p:cNvSpPr txBox="false"/>
          <p:nvPr isPhoto="false"/>
        </p:nvSpPr>
        <p:spPr>
          <a:xfrm flipH="false" flipV="false" rot="0">
            <a:off x="11048695" y="4858207"/>
            <a:ext cx="3238804" cy="761695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50" name="Shape 650"/>
          <p:cNvSpPr txBox="false"/>
          <p:nvPr isPhoto="false"/>
        </p:nvSpPr>
        <p:spPr>
          <a:xfrm flipH="false" flipV="false" rot="0">
            <a:off x="14477695" y="4858207"/>
            <a:ext cx="3047694" cy="761695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51" name="Shape 651"/>
          <p:cNvSpPr txBox="true"/>
          <p:nvPr isPhoto="false"/>
        </p:nvSpPr>
        <p:spPr>
          <a:xfrm flipH="false" flipV="false" rot="0">
            <a:off x="761695" y="342900"/>
            <a:ext cx="4244645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III · 8.1 · Формальное определение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2" name="Shape 652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4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3" name="Shape 653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Конечный автомат: пятёрка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655" name="Picture 655"/>
          <p:cNvPicPr preferRelativeResize="true"/>
          <p:nvPr isPhoto="false"/>
        </p:nvPicPr>
        <p:blipFill>
          <a:blip r:embed="rId2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656" name="Shape 656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Абстрактная вычислительная модель с конечной памятью — состояниями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7" name="Shape 657"/>
          <p:cNvSpPr txBox="true"/>
          <p:nvPr isPhoto="false"/>
        </p:nvSpPr>
        <p:spPr>
          <a:xfrm flipH="false" flipV="false" rot="0">
            <a:off x="761695" y="3143707"/>
            <a:ext cx="167646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31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FORMAL DEFINITION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8" name="Shape 658"/>
          <p:cNvSpPr txBox="true"/>
          <p:nvPr isPhoto="false"/>
        </p:nvSpPr>
        <p:spPr>
          <a:xfrm flipH="false" flipV="false" rot="0">
            <a:off x="761695" y="3448202"/>
            <a:ext cx="16764609" cy="7434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pc="117" sz="5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A = ( Q, Σ, δ, q₀, F ) </a:t>
            </a:r>
            <a:endParaRPr sz="5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9" name="Shape 659"/>
          <p:cNvSpPr txBox="true"/>
          <p:nvPr isPhoto="false"/>
        </p:nvSpPr>
        <p:spPr>
          <a:xfrm flipH="false" flipV="false" rot="0">
            <a:off x="1047902" y="5029200"/>
            <a:ext cx="762609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0" name="Shape 660"/>
          <p:cNvSpPr txBox="true"/>
          <p:nvPr isPhoto="false"/>
        </p:nvSpPr>
        <p:spPr>
          <a:xfrm flipH="false" flipV="false" rot="0">
            <a:off x="1809598" y="5191049"/>
            <a:ext cx="1905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STATES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1" name="Shape 661"/>
          <p:cNvSpPr txBox="true"/>
          <p:nvPr isPhoto="false"/>
        </p:nvSpPr>
        <p:spPr>
          <a:xfrm flipH="false" flipV="false" rot="0">
            <a:off x="1809598" y="5400446"/>
            <a:ext cx="190561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Состояния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2" name="Shape 662"/>
          <p:cNvSpPr txBox="true"/>
          <p:nvPr isPhoto="false"/>
        </p:nvSpPr>
        <p:spPr>
          <a:xfrm flipH="false" flipV="false" rot="0">
            <a:off x="1047902" y="5952744"/>
            <a:ext cx="2667305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Конечное непустое множество — «память» автомата.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3" name="Shape 663"/>
          <p:cNvSpPr txBox="true"/>
          <p:nvPr isPhoto="false"/>
        </p:nvSpPr>
        <p:spPr>
          <a:xfrm flipH="false" flipV="false" rot="0">
            <a:off x="1047902" y="7239304"/>
            <a:ext cx="26673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Пример: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Q = {q₀, q₁, q₂}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4" name="Shape 664"/>
          <p:cNvSpPr txBox="true"/>
          <p:nvPr isPhoto="false"/>
        </p:nvSpPr>
        <p:spPr>
          <a:xfrm flipH="false" flipV="false" rot="0">
            <a:off x="4476902" y="5029200"/>
            <a:ext cx="762610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Σ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5" name="Shape 665"/>
          <p:cNvSpPr txBox="true"/>
          <p:nvPr isPhoto="false"/>
        </p:nvSpPr>
        <p:spPr>
          <a:xfrm flipH="false" flipV="false" rot="0">
            <a:off x="5238598" y="5191049"/>
            <a:ext cx="1905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ALPHABET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6" name="Shape 666"/>
          <p:cNvSpPr txBox="true"/>
          <p:nvPr isPhoto="false"/>
        </p:nvSpPr>
        <p:spPr>
          <a:xfrm flipH="false" flipV="false" rot="0">
            <a:off x="5238598" y="5400446"/>
            <a:ext cx="190561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Алфавит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7" name="Shape 667"/>
          <p:cNvSpPr txBox="true"/>
          <p:nvPr isPhoto="false"/>
        </p:nvSpPr>
        <p:spPr>
          <a:xfrm flipH="false" flipV="false" rot="0">
            <a:off x="4476902" y="5952744"/>
            <a:ext cx="2667305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Конечное множество входных символов, читаемых автоматом.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8" name="Shape 668"/>
          <p:cNvSpPr txBox="true"/>
          <p:nvPr isPhoto="false"/>
        </p:nvSpPr>
        <p:spPr>
          <a:xfrm flipH="false" flipV="false" rot="0">
            <a:off x="4476902" y="7239304"/>
            <a:ext cx="26673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Пример: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Σ = {0, 1}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9" name="Shape 669"/>
          <p:cNvSpPr txBox="true"/>
          <p:nvPr isPhoto="false"/>
        </p:nvSpPr>
        <p:spPr>
          <a:xfrm flipH="false" flipV="false" rot="0">
            <a:off x="7905902" y="5029200"/>
            <a:ext cx="762610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δ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0" name="Shape 670"/>
          <p:cNvSpPr txBox="true"/>
          <p:nvPr isPhoto="false"/>
        </p:nvSpPr>
        <p:spPr>
          <a:xfrm flipH="false" flipV="false" rot="0">
            <a:off x="8572500" y="5191049"/>
            <a:ext cx="20958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TRANSITION FN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1" name="Shape 671"/>
          <p:cNvSpPr txBox="true"/>
          <p:nvPr isPhoto="false"/>
        </p:nvSpPr>
        <p:spPr>
          <a:xfrm flipH="false" flipV="false" rot="0">
            <a:off x="8572500" y="5400446"/>
            <a:ext cx="2095805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Функция переходов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2" name="Shape 672"/>
          <p:cNvSpPr txBox="true"/>
          <p:nvPr isPhoto="false"/>
        </p:nvSpPr>
        <p:spPr>
          <a:xfrm flipH="false" flipV="false" rot="0">
            <a:off x="7905902" y="5952744"/>
            <a:ext cx="2667305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Правило, как при чтении символа состояние меняется.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3" name="Shape 673"/>
          <p:cNvSpPr txBox="true"/>
          <p:nvPr isPhoto="false"/>
        </p:nvSpPr>
        <p:spPr>
          <a:xfrm flipH="false" flipV="false" rot="0">
            <a:off x="7905902" y="7239304"/>
            <a:ext cx="26673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Сигнатура: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δ : Q × Σ → Q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4" name="Shape 674"/>
          <p:cNvSpPr txBox="true"/>
          <p:nvPr isPhoto="false"/>
        </p:nvSpPr>
        <p:spPr>
          <a:xfrm flipH="false" flipV="false" rot="0">
            <a:off x="11334902" y="5029200"/>
            <a:ext cx="952805" cy="7050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q₀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5" name="Shape 675"/>
          <p:cNvSpPr txBox="true"/>
          <p:nvPr isPhoto="false"/>
        </p:nvSpPr>
        <p:spPr>
          <a:xfrm flipH="false" flipV="false" rot="0">
            <a:off x="12382805" y="5191049"/>
            <a:ext cx="1905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START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6" name="Shape 676"/>
          <p:cNvSpPr txBox="true"/>
          <p:nvPr isPhoto="false"/>
        </p:nvSpPr>
        <p:spPr>
          <a:xfrm flipH="false" flipV="false" rot="0">
            <a:off x="12382805" y="5400446"/>
            <a:ext cx="190561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Начальное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7" name="Shape 677"/>
          <p:cNvSpPr txBox="true"/>
          <p:nvPr isPhoto="false"/>
        </p:nvSpPr>
        <p:spPr>
          <a:xfrm flipH="false" flipV="false" rot="0">
            <a:off x="11334902" y="5952744"/>
            <a:ext cx="2667305" cy="762609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Состояние, в котором автомат находится до чтения первого символа.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8" name="Shape 678"/>
          <p:cNvSpPr txBox="true"/>
          <p:nvPr isPhoto="false"/>
        </p:nvSpPr>
        <p:spPr>
          <a:xfrm flipH="false" flipV="false" rot="0">
            <a:off x="11334902" y="7239304"/>
            <a:ext cx="26673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Свойство: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q₀ ∈ Q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9" name="Shape 679"/>
          <p:cNvSpPr txBox="true"/>
          <p:nvPr isPhoto="false"/>
        </p:nvSpPr>
        <p:spPr>
          <a:xfrm flipH="false" flipV="false" rot="0">
            <a:off x="14763902" y="5029200"/>
            <a:ext cx="762609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F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0" name="Shape 680"/>
          <p:cNvSpPr txBox="true"/>
          <p:nvPr isPhoto="false"/>
        </p:nvSpPr>
        <p:spPr>
          <a:xfrm flipH="false" flipV="false" rot="0">
            <a:off x="15430500" y="5191049"/>
            <a:ext cx="1905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ACCEPTING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1" name="Shape 681"/>
          <p:cNvSpPr txBox="true"/>
          <p:nvPr isPhoto="false"/>
        </p:nvSpPr>
        <p:spPr>
          <a:xfrm flipH="false" flipV="false" rot="0">
            <a:off x="15430500" y="5400446"/>
            <a:ext cx="190561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Допускающие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2" name="Shape 682"/>
          <p:cNvSpPr txBox="true"/>
          <p:nvPr isPhoto="false"/>
        </p:nvSpPr>
        <p:spPr>
          <a:xfrm flipH="false" flipV="false" rot="0">
            <a:off x="14763902" y="5952744"/>
            <a:ext cx="2667305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Подмножество состояний, в которых слово считается принятым.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3" name="Shape 683"/>
          <p:cNvSpPr txBox="true"/>
          <p:nvPr isPhoto="false"/>
        </p:nvSpPr>
        <p:spPr>
          <a:xfrm flipH="false" flipV="false" rot="0">
            <a:off x="14763902" y="7239304"/>
            <a:ext cx="26673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Свойство: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C9A961">
                    <a:alpha val="78000"/>
                  </a:srgbClr>
                </a:solidFill>
                <a:latin typeface="JetBrains Mono"/>
                <a:ea typeface="JetBrains Mono"/>
                <a:cs typeface="JetBrains Mono"/>
              </a:rPr>
              <a:t>F ⊆ Q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4" name="Shape 684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16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685" name="GroupShape 6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86" name="Shape 68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87" name="Shape 68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89" name="Picture 689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690" name="Shape 690"/>
          <p:cNvSpPr txBox="false"/>
          <p:nvPr isPhoto="false"/>
        </p:nvSpPr>
        <p:spPr>
          <a:xfrm flipH="false" flipV="false" rot="0">
            <a:off x="761695" y="2952598"/>
            <a:ext cx="8382305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691" name="Shape 691"/>
          <p:cNvSpPr txBox="false"/>
          <p:nvPr isPhoto="false"/>
        </p:nvSpPr>
        <p:spPr>
          <a:xfrm flipH="false" flipV="false" rot="0">
            <a:off x="9334195" y="2952598"/>
            <a:ext cx="8191195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692" name="Shape 692"/>
          <p:cNvSpPr txBox="false"/>
          <p:nvPr isPhoto="false"/>
        </p:nvSpPr>
        <p:spPr>
          <a:xfrm flipH="false" flipV="false" rot="0">
            <a:off x="761695" y="2952598"/>
            <a:ext cx="8382305" cy="7616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94" name="Picture 694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1047902" y="6191402"/>
            <a:ext cx="7619695" cy="9144"/>
          </a:xfrm>
          <a:prstGeom prst="rect">
            <a:avLst/>
          </a:prstGeom>
        </p:spPr>
      </p:pic>
      <p:sp>
        <p:nvSpPr>
          <p:cNvPr hidden="false" id="695" name="Shape 695"/>
          <p:cNvSpPr txBox="false"/>
          <p:nvPr isPhoto="false"/>
        </p:nvSpPr>
        <p:spPr>
          <a:xfrm flipH="false" flipV="false" rot="0">
            <a:off x="9334195" y="2952598"/>
            <a:ext cx="8191195" cy="761695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97" name="Picture 697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9620402" y="6191402"/>
            <a:ext cx="7619696" cy="9144"/>
          </a:xfrm>
          <a:prstGeom prst="rect">
            <a:avLst/>
          </a:prstGeom>
        </p:spPr>
      </p:pic>
      <p:sp>
        <p:nvSpPr>
          <p:cNvPr hidden="false" id="698" name="Shape 698"/>
          <p:cNvSpPr txBox="false"/>
          <p:nvPr isPhoto="false"/>
        </p:nvSpPr>
        <p:spPr>
          <a:xfrm flipH="false" flipV="false" rot="0">
            <a:off x="1047902" y="8762695"/>
            <a:ext cx="7619695" cy="476401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99" name="Shape 699"/>
          <p:cNvSpPr txBox="false"/>
          <p:nvPr isPhoto="false"/>
        </p:nvSpPr>
        <p:spPr>
          <a:xfrm flipH="false" flipV="false" rot="0">
            <a:off x="9620402" y="8762695"/>
            <a:ext cx="7619696" cy="476401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00" name="Shape 700"/>
          <p:cNvSpPr txBox="true"/>
          <p:nvPr isPhoto="false"/>
        </p:nvSpPr>
        <p:spPr>
          <a:xfrm flipH="false" flipV="false" rot="0">
            <a:off x="761695" y="342900"/>
            <a:ext cx="4858207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III · 8.2 · Детерминизм vs недетерминизм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1" name="Shape 701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3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2" name="Shape 702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ДКА и НКА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704" name="Picture 704"/>
          <p:cNvPicPr preferRelativeResize="true"/>
          <p:nvPr isPhoto="false"/>
        </p:nvPicPr>
        <p:blipFill>
          <a:blip r:embed="rId3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705" name="Shape 705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Два класса конечных автоматов — эквивалентны по выразительной силе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6" name="Shape 706"/>
          <p:cNvSpPr txBox="true"/>
          <p:nvPr isPhoto="false"/>
        </p:nvSpPr>
        <p:spPr>
          <a:xfrm flipH="false" flipV="false" rot="0">
            <a:off x="1047902" y="3143707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DFA · ДЕТЕРМИНИРОВАННЫЙ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7" name="Shape 707"/>
          <p:cNvSpPr txBox="true"/>
          <p:nvPr isPhoto="false"/>
        </p:nvSpPr>
        <p:spPr>
          <a:xfrm flipH="false" flipV="false" rot="0">
            <a:off x="1047902" y="3353105"/>
            <a:ext cx="7810804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ДКА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8" name="Shape 708"/>
          <p:cNvSpPr txBox="true"/>
          <p:nvPr isPhoto="false"/>
        </p:nvSpPr>
        <p:spPr>
          <a:xfrm flipH="false" flipV="false" rot="0">
            <a:off x="1047902" y="4000500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ФУНКЦИЯ ПЕРЕХОДОВ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9" name="Shape 709"/>
          <p:cNvSpPr txBox="true"/>
          <p:nvPr isPhoto="false"/>
        </p:nvSpPr>
        <p:spPr>
          <a:xfrm flipH="false" flipV="false" rot="0">
            <a:off x="1047902" y="4286707"/>
            <a:ext cx="7810804" cy="5623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δ : Q × Σ → Q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0" name="Shape 710"/>
          <p:cNvSpPr txBox="true"/>
          <p:nvPr isPhoto="false"/>
        </p:nvSpPr>
        <p:spPr>
          <a:xfrm flipH="false" flipV="false" rot="0">
            <a:off x="1047902" y="5143500"/>
            <a:ext cx="7810804" cy="2953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Из каждой пары (состояние, символ) — ровно </a:t>
            </a:r>
            <a:r>
              <a:rPr b="true"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один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следующий переход.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1" name="Shape 711"/>
          <p:cNvSpPr txBox="true"/>
          <p:nvPr isPhoto="false"/>
        </p:nvSpPr>
        <p:spPr>
          <a:xfrm flipH="false" flipV="false" rot="0">
            <a:off x="1047902" y="6476695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ХАРАКТЕРИСТИКИ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2" name="Shape 712"/>
          <p:cNvSpPr txBox="true"/>
          <p:nvPr isPhoto="false"/>
        </p:nvSpPr>
        <p:spPr>
          <a:xfrm flipH="false" flipV="false" rot="0">
            <a:off x="1047902" y="6858000"/>
            <a:ext cx="7810804" cy="1305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+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Однозначное поведение, легко реализовать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+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Линейное время распознавания O(|w|)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300">
                <a:solidFill>
                  <a:srgbClr val="D64545"/>
                </a:solidFill>
                <a:latin typeface="PT Sans"/>
                <a:ea typeface="PT Sans"/>
                <a:cs typeface="PT Sans"/>
              </a:rPr>
              <a:t>−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Может иметь экспоненциально много состояний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300">
                <a:solidFill>
                  <a:srgbClr val="D64545"/>
                </a:solidFill>
                <a:latin typeface="PT Sans"/>
                <a:ea typeface="PT Sans"/>
                <a:cs typeface="PT Sans"/>
              </a:rPr>
              <a:t>−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Сложнее проектировать вручную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3" name="Shape 713"/>
          <p:cNvSpPr txBox="true"/>
          <p:nvPr isPhoto="false"/>
        </p:nvSpPr>
        <p:spPr>
          <a:xfrm flipH="false" flipV="false" rot="0">
            <a:off x="1143000" y="8906256"/>
            <a:ext cx="762061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Применение: лексические анализаторы, протоколы, регулярные выражения.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4" name="Shape 714"/>
          <p:cNvSpPr txBox="true"/>
          <p:nvPr isPhoto="false"/>
        </p:nvSpPr>
        <p:spPr>
          <a:xfrm flipH="false" flipV="false" rot="0">
            <a:off x="9620402" y="3143707"/>
            <a:ext cx="7620611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NFA · НЕДЕТЕРМИНИРОВАННЫЙ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5" name="Shape 715"/>
          <p:cNvSpPr txBox="true"/>
          <p:nvPr isPhoto="false"/>
        </p:nvSpPr>
        <p:spPr>
          <a:xfrm flipH="false" flipV="false" rot="0">
            <a:off x="9620402" y="3353105"/>
            <a:ext cx="7620611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НКА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6" name="Shape 716"/>
          <p:cNvSpPr txBox="true"/>
          <p:nvPr isPhoto="false"/>
        </p:nvSpPr>
        <p:spPr>
          <a:xfrm flipH="false" flipV="false" rot="0">
            <a:off x="9620402" y="4000500"/>
            <a:ext cx="7620611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ФУНКЦИЯ ПЕРЕХОДОВ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7" name="Shape 717"/>
          <p:cNvSpPr txBox="true"/>
          <p:nvPr isPhoto="false"/>
        </p:nvSpPr>
        <p:spPr>
          <a:xfrm flipH="false" flipV="false" rot="0">
            <a:off x="9620402" y="4286707"/>
            <a:ext cx="7620611" cy="5623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δ : Q × Σ → 2</a:t>
            </a:r>
            <a:r>
              <a:rPr b="true" sz="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8" name="Shape 718"/>
          <p:cNvSpPr txBox="true"/>
          <p:nvPr isPhoto="false"/>
        </p:nvSpPr>
        <p:spPr>
          <a:xfrm flipH="false" flipV="false" rot="0">
            <a:off x="9620402" y="5143500"/>
            <a:ext cx="8306411" cy="2953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Из пары (состояние, символ) — </a:t>
            </a:r>
            <a:r>
              <a:rPr b="true"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множество</a:t>
            </a:r>
            <a:r>
              <a:rPr sz="14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возможных переходов. Допускаются ε-переходы.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9" name="Shape 719"/>
          <p:cNvSpPr txBox="true"/>
          <p:nvPr isPhoto="false"/>
        </p:nvSpPr>
        <p:spPr>
          <a:xfrm flipH="false" flipV="false" rot="0">
            <a:off x="9620402" y="6476695"/>
            <a:ext cx="7620611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ХАРАКТЕРИСТИКИ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0" name="Shape 720"/>
          <p:cNvSpPr txBox="true"/>
          <p:nvPr isPhoto="false"/>
        </p:nvSpPr>
        <p:spPr>
          <a:xfrm flipH="false" flipV="false" rot="0">
            <a:off x="9620402" y="6858000"/>
            <a:ext cx="7620611" cy="1305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+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Компактнее ДКА (до экспоненциального выигрыша)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+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Удобен для проектирования и доказательств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300">
                <a:solidFill>
                  <a:srgbClr val="D64545"/>
                </a:solidFill>
                <a:latin typeface="PT Sans"/>
                <a:ea typeface="PT Sans"/>
                <a:cs typeface="PT Sans"/>
              </a:rPr>
              <a:t>−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Прямая симуляция дороже O(|Q|·|w|)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300">
                <a:solidFill>
                  <a:srgbClr val="D64545"/>
                </a:solidFill>
                <a:latin typeface="PT Sans"/>
                <a:ea typeface="PT Sans"/>
                <a:cs typeface="PT Sans"/>
              </a:rPr>
              <a:t>−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Требует моделирования всех путей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1" name="Shape 721"/>
          <p:cNvSpPr txBox="true"/>
          <p:nvPr isPhoto="false"/>
        </p:nvSpPr>
        <p:spPr>
          <a:xfrm flipH="false" flipV="false" rot="0">
            <a:off x="9715500" y="8906256"/>
            <a:ext cx="74295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Теорема Рабина–Скотта: для каждого НКА существует эквивалентный ДКА.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2" name="Shape 722"/>
          <p:cNvSpPr txBox="true"/>
          <p:nvPr isPhoto="false"/>
        </p:nvSpPr>
        <p:spPr>
          <a:xfrm flipH="false" flipV="false" rot="0">
            <a:off x="17030700" y="9924898"/>
            <a:ext cx="71506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17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23" name="GroupShape 72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24" name="Shape 72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25" name="Shape 725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26" name="Shape 726"/>
          <p:cNvSpPr txBox="true"/>
          <p:nvPr isPhoto="false"/>
        </p:nvSpPr>
        <p:spPr>
          <a:xfrm flipH="false" flipV="false" rot="0">
            <a:off x="0" y="0"/>
            <a:ext cx="499262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q1 --&gt;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7" name="Shape 727"/>
          <p:cNvSpPr txBox="true"/>
          <p:nvPr isPhoto="false"/>
        </p:nvSpPr>
        <p:spPr>
          <a:xfrm flipH="false" flipV="false" rot="0">
            <a:off x="416051" y="0"/>
            <a:ext cx="805586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(q1,y1) --&gt;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729" name="Picture 729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730" name="Shape 730"/>
          <p:cNvSpPr txBox="false"/>
          <p:nvPr isPhoto="false"/>
        </p:nvSpPr>
        <p:spPr>
          <a:xfrm flipH="false" flipV="false" rot="0">
            <a:off x="761695" y="2952598"/>
            <a:ext cx="16763695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731" name="Shape 731"/>
          <p:cNvSpPr txBox="false"/>
          <p:nvPr isPhoto="false"/>
        </p:nvSpPr>
        <p:spPr>
          <a:xfrm flipH="false" flipV="false" rot="0">
            <a:off x="761695" y="2952598"/>
            <a:ext cx="16763695" cy="7616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733" name="Picture 733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3715207"/>
            <a:ext cx="16763695" cy="9144"/>
          </a:xfrm>
          <a:prstGeom prst="rect">
            <a:avLst/>
          </a:prstGeom>
        </p:spPr>
      </p:pic>
      <p:pic>
        <p:nvPicPr>
          <p:cNvPr hidden="false" id="735" name="Picture 735"/>
          <p:cNvPicPr preferRelativeResize="true"/>
          <p:nvPr isPhoto="false"/>
        </p:nvPicPr>
        <p:blipFill>
          <a:blip r:embed="rId3"/>
          <a:srcRect b="-2083" l="0" r="0" t="-2083"/>
          <a:stretch/>
        </p:blipFill>
        <p:spPr>
          <a:xfrm flipH="false" flipV="false" rot="0">
            <a:off x="4572000" y="3715207"/>
            <a:ext cx="9144" cy="5715000"/>
          </a:xfrm>
          <a:prstGeom prst="rect">
            <a:avLst/>
          </a:prstGeom>
        </p:spPr>
      </p:pic>
      <p:pic>
        <p:nvPicPr>
          <p:cNvPr hidden="false" id="737" name="Picture 737"/>
          <p:cNvPicPr preferRelativeResize="true"/>
          <p:nvPr isPhoto="false"/>
        </p:nvPicPr>
        <p:blipFill>
          <a:blip r:embed="rId3"/>
          <a:srcRect b="-2083" l="0" r="0" t="-2083"/>
          <a:stretch/>
        </p:blipFill>
        <p:spPr>
          <a:xfrm flipH="false" flipV="false" rot="0">
            <a:off x="11048695" y="3715207"/>
            <a:ext cx="9143" cy="5715000"/>
          </a:xfrm>
          <a:prstGeom prst="rect">
            <a:avLst/>
          </a:prstGeom>
        </p:spPr>
      </p:pic>
      <p:pic>
        <p:nvPicPr>
          <p:cNvPr hidden="false" id="739" name="Picture 739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5143500"/>
            <a:ext cx="16763695" cy="9144"/>
          </a:xfrm>
          <a:prstGeom prst="rect">
            <a:avLst/>
          </a:prstGeom>
        </p:spPr>
      </p:pic>
      <p:pic>
        <p:nvPicPr>
          <p:cNvPr hidden="false" id="741" name="Picture 741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761695" y="6667804"/>
            <a:ext cx="16763695" cy="9143"/>
          </a:xfrm>
          <a:prstGeom prst="rect">
            <a:avLst/>
          </a:prstGeom>
        </p:spPr>
      </p:pic>
      <p:pic>
        <p:nvPicPr>
          <p:cNvPr hidden="false" id="743" name="Picture 743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4572000" y="2952598"/>
            <a:ext cx="9144" cy="761695"/>
          </a:xfrm>
          <a:prstGeom prst="rect">
            <a:avLst/>
          </a:prstGeom>
        </p:spPr>
      </p:pic>
      <p:pic>
        <p:nvPicPr>
          <p:cNvPr hidden="false" id="745" name="Picture 745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11048695" y="2952598"/>
            <a:ext cx="9143" cy="761695"/>
          </a:xfrm>
          <a:prstGeom prst="rect">
            <a:avLst/>
          </a:prstGeom>
        </p:spPr>
      </p:pic>
      <p:sp>
        <p:nvSpPr>
          <p:cNvPr hidden="false" id="746" name="Shape 746"/>
          <p:cNvSpPr txBox="false"/>
          <p:nvPr isPhoto="false"/>
        </p:nvSpPr>
        <p:spPr>
          <a:xfrm flipH="false" flipV="false" rot="0">
            <a:off x="5143500" y="7239304"/>
            <a:ext cx="761695" cy="76169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pic>
        <p:nvPicPr>
          <p:cNvPr hidden="false" id="748" name="Picture 748"/>
          <p:cNvPicPr preferRelativeResize="true"/>
          <p:nvPr isPhoto="false"/>
        </p:nvPicPr>
        <p:blipFill>
          <a:blip r:embed="rId5"/>
          <a:srcRect b="0" l="-404" r="-404" t="0"/>
          <a:stretch/>
        </p:blipFill>
        <p:spPr>
          <a:xfrm flipH="false" flipV="false" rot="0">
            <a:off x="5905195" y="7601407"/>
            <a:ext cx="2285999" cy="28346"/>
          </a:xfrm>
          <a:prstGeom prst="rect">
            <a:avLst/>
          </a:prstGeom>
        </p:spPr>
      </p:pic>
      <p:sp>
        <p:nvSpPr>
          <p:cNvPr hidden="false" id="749" name="Shape 749"/>
          <p:cNvSpPr txBox="false"/>
          <p:nvPr isPhoto="false"/>
        </p:nvSpPr>
        <p:spPr>
          <a:xfrm flipH="false" flipV="false" rot="0">
            <a:off x="8143646" y="7534656"/>
            <a:ext cx="133501" cy="152704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hidden="false" id="750" name="Shape 750"/>
          <p:cNvSpPr txBox="false"/>
          <p:nvPr isPhoto="false"/>
        </p:nvSpPr>
        <p:spPr>
          <a:xfrm flipH="false" flipV="false" rot="0">
            <a:off x="8287207" y="7239304"/>
            <a:ext cx="761694" cy="76169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751" name="Shape 751"/>
          <p:cNvSpPr txBox="false"/>
          <p:nvPr isPhoto="false"/>
        </p:nvSpPr>
        <p:spPr>
          <a:xfrm flipH="false" flipV="false" rot="0">
            <a:off x="11620195" y="7239304"/>
            <a:ext cx="761695" cy="76169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pic>
        <p:nvPicPr>
          <p:cNvPr hidden="false" id="753" name="Picture 753"/>
          <p:cNvPicPr preferRelativeResize="true"/>
          <p:nvPr isPhoto="false"/>
        </p:nvPicPr>
        <p:blipFill>
          <a:blip r:embed="rId5"/>
          <a:srcRect b="0" l="-404" r="-404" t="0"/>
          <a:stretch/>
        </p:blipFill>
        <p:spPr>
          <a:xfrm flipH="false" flipV="false" rot="0">
            <a:off x="12382805" y="7601407"/>
            <a:ext cx="2285999" cy="28346"/>
          </a:xfrm>
          <a:prstGeom prst="rect">
            <a:avLst/>
          </a:prstGeom>
        </p:spPr>
      </p:pic>
      <p:sp>
        <p:nvSpPr>
          <p:cNvPr hidden="false" id="754" name="Shape 754"/>
          <p:cNvSpPr txBox="false"/>
          <p:nvPr isPhoto="false"/>
        </p:nvSpPr>
        <p:spPr>
          <a:xfrm flipH="false" flipV="false" rot="0">
            <a:off x="14621256" y="7534656"/>
            <a:ext cx="133501" cy="152704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hidden="false" id="755" name="Shape 755"/>
          <p:cNvSpPr txBox="false"/>
          <p:nvPr isPhoto="false"/>
        </p:nvSpPr>
        <p:spPr>
          <a:xfrm flipH="false" flipV="false" rot="0">
            <a:off x="14763902" y="7239304"/>
            <a:ext cx="761694" cy="76169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756" name="Shape 756"/>
          <p:cNvSpPr txBox="false"/>
          <p:nvPr isPhoto="false"/>
        </p:nvSpPr>
        <p:spPr>
          <a:xfrm flipH="false" flipV="false" rot="0">
            <a:off x="1047902" y="8953805"/>
            <a:ext cx="3238805" cy="381304"/>
          </a:xfrm>
          <a:prstGeom prst="rect">
            <a:avLst/>
          </a:prstGeom>
          <a:solidFill>
            <a:srgbClr val="FAF7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57" name="Shape 757"/>
          <p:cNvSpPr txBox="true"/>
          <p:nvPr isPhoto="false"/>
        </p:nvSpPr>
        <p:spPr>
          <a:xfrm flipH="false" flipV="false" rot="0">
            <a:off x="5143500" y="7239304"/>
            <a:ext cx="76261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q₀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8" name="Shape 758"/>
          <p:cNvSpPr txBox="true"/>
          <p:nvPr isPhoto="false"/>
        </p:nvSpPr>
        <p:spPr>
          <a:xfrm flipH="false" flipV="false" rot="0">
            <a:off x="5905195" y="7239304"/>
            <a:ext cx="2285999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a / y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9" name="Shape 759"/>
          <p:cNvSpPr txBox="true"/>
          <p:nvPr isPhoto="false"/>
        </p:nvSpPr>
        <p:spPr>
          <a:xfrm flipH="false" flipV="false" rot="0">
            <a:off x="8287207" y="7239304"/>
            <a:ext cx="76261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q₁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0" name="Shape 760"/>
          <p:cNvSpPr txBox="true"/>
          <p:nvPr isPhoto="false"/>
        </p:nvSpPr>
        <p:spPr>
          <a:xfrm flipH="false" flipV="false" rot="0">
            <a:off x="11620195" y="7334402"/>
            <a:ext cx="76261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q₀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1" name="Shape 761"/>
          <p:cNvSpPr txBox="true"/>
          <p:nvPr isPhoto="false"/>
        </p:nvSpPr>
        <p:spPr>
          <a:xfrm flipH="false" flipV="false" rot="0">
            <a:off x="11620195" y="7601407"/>
            <a:ext cx="76261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/ y₀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2" name="Shape 762"/>
          <p:cNvSpPr txBox="true"/>
          <p:nvPr isPhoto="false"/>
        </p:nvSpPr>
        <p:spPr>
          <a:xfrm flipH="false" flipV="false" rot="0">
            <a:off x="12382805" y="7239304"/>
            <a:ext cx="2285999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a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3" name="Shape 763"/>
          <p:cNvSpPr txBox="true"/>
          <p:nvPr isPhoto="false"/>
        </p:nvSpPr>
        <p:spPr>
          <a:xfrm flipH="false" flipV="false" rot="0">
            <a:off x="14763902" y="7334402"/>
            <a:ext cx="762609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q₁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4" name="Shape 764"/>
          <p:cNvSpPr txBox="true"/>
          <p:nvPr isPhoto="false"/>
        </p:nvSpPr>
        <p:spPr>
          <a:xfrm flipH="false" flipV="false" rot="0">
            <a:off x="14763902" y="7601407"/>
            <a:ext cx="762609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/ y₁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5" name="Shape 765"/>
          <p:cNvSpPr txBox="true"/>
          <p:nvPr isPhoto="false"/>
        </p:nvSpPr>
        <p:spPr>
          <a:xfrm flipH="false" flipV="false" rot="0">
            <a:off x="761695" y="342900"/>
            <a:ext cx="3794759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III · 8.3 · Автоматы с выходом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6" name="Shape 766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4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7" name="Shape 767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Автоматы Мили и Мура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769" name="Picture 769"/>
          <p:cNvPicPr preferRelativeResize="true"/>
          <p:nvPr isPhoto="false"/>
        </p:nvPicPr>
        <p:blipFill>
          <a:blip r:embed="rId6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770" name="Shape 770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Автоматы-преобразователи — расширение модели выходным алфавитом Γ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1" name="Shape 771"/>
          <p:cNvSpPr txBox="true"/>
          <p:nvPr isPhoto="false"/>
        </p:nvSpPr>
        <p:spPr>
          <a:xfrm flipH="false" flipV="false" rot="0">
            <a:off x="1047902" y="3143707"/>
            <a:ext cx="32388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ХАРАКТЕРИСТИКА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2" name="Shape 772"/>
          <p:cNvSpPr txBox="true"/>
          <p:nvPr isPhoto="false"/>
        </p:nvSpPr>
        <p:spPr>
          <a:xfrm flipH="false" flipV="false" rot="0">
            <a:off x="1047902" y="3400654"/>
            <a:ext cx="3238805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Сравнение моделей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3" name="Shape 773"/>
          <p:cNvSpPr txBox="true"/>
          <p:nvPr isPhoto="false"/>
        </p:nvSpPr>
        <p:spPr>
          <a:xfrm flipH="false" flipV="false" rot="0">
            <a:off x="4858207" y="3143707"/>
            <a:ext cx="57150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АВТОМАТ МИЛИ · MEALY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4" name="Shape 774"/>
          <p:cNvSpPr txBox="true"/>
          <p:nvPr isPhoto="false"/>
        </p:nvSpPr>
        <p:spPr>
          <a:xfrm flipH="false" flipV="false" rot="0">
            <a:off x="4858207" y="3400654"/>
            <a:ext cx="57150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Выход — на рёбрах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5" name="Shape 775"/>
          <p:cNvSpPr txBox="true"/>
          <p:nvPr isPhoto="false"/>
        </p:nvSpPr>
        <p:spPr>
          <a:xfrm flipH="false" flipV="false" rot="0">
            <a:off x="11334902" y="3143707"/>
            <a:ext cx="57150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АВТОМАТ МУРА · MOORE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6" name="Shape 776"/>
          <p:cNvSpPr txBox="true"/>
          <p:nvPr isPhoto="false"/>
        </p:nvSpPr>
        <p:spPr>
          <a:xfrm flipH="false" flipV="false" rot="0">
            <a:off x="11334902" y="3400654"/>
            <a:ext cx="57150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Выход — на вершинах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7" name="Shape 777"/>
          <p:cNvSpPr txBox="true"/>
          <p:nvPr isPhoto="false"/>
        </p:nvSpPr>
        <p:spPr>
          <a:xfrm flipH="false" flipV="false" rot="0">
            <a:off x="1047902" y="3952951"/>
            <a:ext cx="32388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Функция выхода λ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8" name="Shape 778"/>
          <p:cNvSpPr txBox="true"/>
          <p:nvPr isPhoto="false"/>
        </p:nvSpPr>
        <p:spPr>
          <a:xfrm flipH="false" flipV="false" rot="0">
            <a:off x="4858207" y="3952951"/>
            <a:ext cx="5715000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λ : Q × Σ → Γ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9" name="Shape 779"/>
          <p:cNvSpPr txBox="true"/>
          <p:nvPr isPhoto="false"/>
        </p:nvSpPr>
        <p:spPr>
          <a:xfrm flipH="false" flipV="false" rot="0">
            <a:off x="4858207" y="4429354"/>
            <a:ext cx="57150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зависит от состояния </a:t>
            </a:r>
            <a:r>
              <a:rPr b="true"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и</a:t>
            </a:r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входного символа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0" name="Shape 780"/>
          <p:cNvSpPr txBox="true"/>
          <p:nvPr isPhoto="false"/>
        </p:nvSpPr>
        <p:spPr>
          <a:xfrm flipH="false" flipV="false" rot="0">
            <a:off x="11334902" y="3952951"/>
            <a:ext cx="5715000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λ′ : Q → Γ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1" name="Shape 781"/>
          <p:cNvSpPr txBox="true"/>
          <p:nvPr isPhoto="false"/>
        </p:nvSpPr>
        <p:spPr>
          <a:xfrm flipH="false" flipV="false" rot="0">
            <a:off x="11334902" y="4429354"/>
            <a:ext cx="57150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зависит </a:t>
            </a:r>
            <a:r>
              <a:rPr b="true"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только</a:t>
            </a:r>
            <a:r>
              <a:rPr sz="12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от состояния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2" name="Shape 782"/>
          <p:cNvSpPr txBox="true"/>
          <p:nvPr isPhoto="false"/>
        </p:nvSpPr>
        <p:spPr>
          <a:xfrm flipH="false" flipV="false" rot="0">
            <a:off x="1047902" y="5381244"/>
            <a:ext cx="32388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Идея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3" name="Shape 783"/>
          <p:cNvSpPr txBox="true"/>
          <p:nvPr isPhoto="false"/>
        </p:nvSpPr>
        <p:spPr>
          <a:xfrm flipH="false" flipV="false" rot="0">
            <a:off x="4858207" y="5381244"/>
            <a:ext cx="571500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Каждое ребро в диаграмме помечено парой </a:t>
            </a:r>
            <a:r>
              <a:rPr sz="13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a / y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: входной символ → выходной символ.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4" name="Shape 784"/>
          <p:cNvSpPr txBox="true"/>
          <p:nvPr isPhoto="false"/>
        </p:nvSpPr>
        <p:spPr>
          <a:xfrm flipH="false" flipV="false" rot="0">
            <a:off x="11334902" y="5381244"/>
            <a:ext cx="571500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Выход «вшит» в вершину: каждое состояние помечено своим выходным символом y ∈ Γ.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5" name="Shape 785"/>
          <p:cNvSpPr txBox="true"/>
          <p:nvPr isPhoto="false"/>
        </p:nvSpPr>
        <p:spPr>
          <a:xfrm flipH="false" flipV="false" rot="0">
            <a:off x="1047902" y="6905549"/>
            <a:ext cx="3238805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Графическое представление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6" name="Shape 786"/>
          <p:cNvSpPr txBox="true"/>
          <p:nvPr isPhoto="false"/>
        </p:nvSpPr>
        <p:spPr>
          <a:xfrm flipH="false" flipV="false" rot="0">
            <a:off x="4858207" y="8382304"/>
            <a:ext cx="5715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1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метка ребра — пара «вход/выход»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7" name="Shape 787"/>
          <p:cNvSpPr txBox="true"/>
          <p:nvPr isPhoto="false"/>
        </p:nvSpPr>
        <p:spPr>
          <a:xfrm flipH="false" flipV="false" rot="0">
            <a:off x="11334902" y="8382304"/>
            <a:ext cx="5715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1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выход «приклеен» к состоянию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8" name="Shape 788"/>
          <p:cNvSpPr txBox="true"/>
          <p:nvPr isPhoto="false"/>
        </p:nvSpPr>
        <p:spPr>
          <a:xfrm flipH="false" flipV="false" rot="0">
            <a:off x="1143000" y="9058046"/>
            <a:ext cx="3143707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9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Модели взаимно преобразуемы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9" name="Shape 789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18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90" name="GroupShape 7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91" name="Shape 79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92" name="Shape 79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93" name="Shape 793"/>
          <p:cNvSpPr txBox="true"/>
          <p:nvPr isPhoto="false"/>
        </p:nvSpPr>
        <p:spPr>
          <a:xfrm flipH="false" flipV="false" rot="0">
            <a:off x="0" y="0"/>
            <a:ext cx="499262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q1 --&gt;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94" name="Shape 794"/>
          <p:cNvSpPr txBox="true"/>
          <p:nvPr isPhoto="false"/>
        </p:nvSpPr>
        <p:spPr>
          <a:xfrm flipH="false" flipV="false" rot="0">
            <a:off x="416051" y="0"/>
            <a:ext cx="499262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q2 --&gt;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95" name="Shape 795"/>
          <p:cNvSpPr txBox="true"/>
          <p:nvPr isPhoto="false"/>
        </p:nvSpPr>
        <p:spPr>
          <a:xfrm flipH="false" flipV="false" rot="0">
            <a:off x="832103" y="0"/>
            <a:ext cx="2007108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q1 (изогнутый, снизу) --&gt;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96" name="Shape 796"/>
          <p:cNvSpPr txBox="true"/>
          <p:nvPr isPhoto="false"/>
        </p:nvSpPr>
        <p:spPr>
          <a:xfrm flipH="false" flipV="false" rot="0">
            <a:off x="2515514" y="0"/>
            <a:ext cx="2720340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q0 (большой изогнутый сверху) --&gt;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798" name="Picture 798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799" name="Shape 799"/>
          <p:cNvSpPr txBox="false"/>
          <p:nvPr isPhoto="false"/>
        </p:nvSpPr>
        <p:spPr>
          <a:xfrm flipH="false" flipV="false" rot="0">
            <a:off x="761695" y="2952598"/>
            <a:ext cx="4572000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800" name="Shape 800"/>
          <p:cNvSpPr txBox="false"/>
          <p:nvPr isPhoto="false"/>
        </p:nvSpPr>
        <p:spPr>
          <a:xfrm flipH="false" flipV="false" rot="0">
            <a:off x="5524805" y="2952598"/>
            <a:ext cx="12001500" cy="647669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802" name="Picture 802"/>
          <p:cNvPicPr preferRelativeResize="true"/>
          <p:nvPr isPhoto="false"/>
        </p:nvPicPr>
        <p:blipFill>
          <a:blip r:embed="rId2"/>
          <a:srcRect b="0" l="-402" r="-402" t="0"/>
          <a:stretch/>
        </p:blipFill>
        <p:spPr>
          <a:xfrm flipH="false" flipV="false" rot="0">
            <a:off x="761695" y="2952598"/>
            <a:ext cx="57606" cy="6476694"/>
          </a:xfrm>
          <a:prstGeom prst="rect">
            <a:avLst/>
          </a:prstGeom>
        </p:spPr>
      </p:pic>
      <p:sp>
        <p:nvSpPr>
          <p:cNvPr hidden="false" id="803" name="Shape 803"/>
          <p:cNvSpPr txBox="false"/>
          <p:nvPr isPhoto="false"/>
        </p:nvSpPr>
        <p:spPr>
          <a:xfrm flipH="false" flipV="false" rot="0">
            <a:off x="1143000" y="3715207"/>
            <a:ext cx="571500" cy="5715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804" name="Shape 804"/>
          <p:cNvSpPr txBox="false"/>
          <p:nvPr isPhoto="false"/>
        </p:nvSpPr>
        <p:spPr>
          <a:xfrm flipH="false" flipV="false" rot="0">
            <a:off x="1143000" y="4619549"/>
            <a:ext cx="571500" cy="5715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805" name="Shape 805"/>
          <p:cNvSpPr txBox="false"/>
          <p:nvPr isPhoto="false"/>
        </p:nvSpPr>
        <p:spPr>
          <a:xfrm flipH="false" flipV="false" rot="0">
            <a:off x="1143000" y="5524805"/>
            <a:ext cx="571500" cy="571500"/>
          </a:xfrm>
          <a:prstGeom prst="ellipse">
            <a:avLst/>
          </a:prstGeom>
          <a:solidFill>
            <a:srgbClr val="C9A961"/>
          </a:solidFill>
          <a:ln w="25400">
            <a:solidFill>
              <a:srgbClr val="C9A961"/>
            </a:solidFill>
            <a:prstDash val="solid"/>
          </a:ln>
        </p:spPr>
      </p:sp>
      <p:pic>
        <p:nvPicPr>
          <p:cNvPr hidden="false" id="807" name="Picture 807"/>
          <p:cNvPicPr preferRelativeResize="true"/>
          <p:nvPr isPhoto="false"/>
        </p:nvPicPr>
        <p:blipFill>
          <a:blip r:embed="rId3"/>
          <a:srcRect b="0" l="-2089" r="-2089" t="0"/>
          <a:stretch/>
        </p:blipFill>
        <p:spPr>
          <a:xfrm flipH="false" flipV="false" rot="0">
            <a:off x="1143000" y="6572707"/>
            <a:ext cx="3810305" cy="9143"/>
          </a:xfrm>
          <a:prstGeom prst="rect">
            <a:avLst/>
          </a:prstGeom>
        </p:spPr>
      </p:pic>
      <p:sp>
        <p:nvSpPr>
          <p:cNvPr hidden="false" id="808" name="Shape 808"/>
          <p:cNvSpPr txBox="false"/>
          <p:nvPr isPhoto="false"/>
        </p:nvSpPr>
        <p:spPr>
          <a:xfrm flipH="false" flipV="false" rot="0">
            <a:off x="1181405" y="5562295"/>
            <a:ext cx="495605" cy="49560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9A961"/>
            </a:solidFill>
            <a:prstDash val="solid"/>
          </a:ln>
        </p:spPr>
      </p:sp>
      <p:pic>
        <p:nvPicPr>
          <p:cNvPr hidden="false" id="810" name="Picture 810"/>
          <p:cNvPicPr preferRelativeResize="true"/>
          <p:nvPr isPhoto="false"/>
        </p:nvPicPr>
        <p:blipFill>
          <a:blip r:embed="rId4"/>
          <a:srcRect b="0" l="-430" r="-430" t="0"/>
          <a:stretch/>
        </p:blipFill>
        <p:spPr>
          <a:xfrm flipH="false" flipV="false" rot="0">
            <a:off x="6476695" y="5952744"/>
            <a:ext cx="857706" cy="28345"/>
          </a:xfrm>
          <a:prstGeom prst="rect">
            <a:avLst/>
          </a:prstGeom>
        </p:spPr>
      </p:pic>
      <p:sp>
        <p:nvSpPr>
          <p:cNvPr hidden="false" id="811" name="Shape 811"/>
          <p:cNvSpPr txBox="false"/>
          <p:nvPr isPhoto="false"/>
        </p:nvSpPr>
        <p:spPr>
          <a:xfrm flipH="false" flipV="false" rot="0">
            <a:off x="7286853" y="5886907"/>
            <a:ext cx="133501" cy="152705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hidden="false" id="812" name="Shape 812"/>
          <p:cNvSpPr txBox="false"/>
          <p:nvPr isPhoto="false"/>
        </p:nvSpPr>
        <p:spPr>
          <a:xfrm flipH="false" flipV="false" rot="0">
            <a:off x="7429500" y="5524805"/>
            <a:ext cx="952805" cy="95280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C9A961"/>
            </a:solidFill>
            <a:prstDash val="solid"/>
          </a:ln>
        </p:spPr>
      </p:sp>
      <p:sp>
        <p:nvSpPr>
          <p:cNvPr hidden="false" id="813" name="Shape 813"/>
          <p:cNvSpPr txBox="false"/>
          <p:nvPr isPhoto="false"/>
        </p:nvSpPr>
        <p:spPr>
          <a:xfrm flipH="false" flipV="false" rot="0">
            <a:off x="10477195" y="5524805"/>
            <a:ext cx="952804" cy="95280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C9A961"/>
            </a:solidFill>
            <a:prstDash val="solid"/>
          </a:ln>
        </p:spPr>
      </p:sp>
      <p:sp>
        <p:nvSpPr>
          <p:cNvPr hidden="false" id="814" name="Shape 814"/>
          <p:cNvSpPr txBox="false"/>
          <p:nvPr isPhoto="false"/>
        </p:nvSpPr>
        <p:spPr>
          <a:xfrm flipH="false" flipV="false" rot="0">
            <a:off x="13525805" y="5524805"/>
            <a:ext cx="952805" cy="95280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C9A961"/>
            </a:solidFill>
            <a:prstDash val="solid"/>
          </a:ln>
        </p:spPr>
      </p:sp>
      <p:pic>
        <p:nvPicPr>
          <p:cNvPr hidden="false" id="816" name="Picture 816"/>
          <p:cNvPicPr preferRelativeResize="true"/>
          <p:nvPr isPhoto="false"/>
        </p:nvPicPr>
        <p:blipFill>
          <a:blip r:embed="rId5"/>
          <a:srcRect b="0" l="-407" r="-407" t="0"/>
          <a:stretch/>
        </p:blipFill>
        <p:spPr>
          <a:xfrm flipH="false" flipV="false" rot="0">
            <a:off x="8382304" y="5952744"/>
            <a:ext cx="2076601" cy="28345"/>
          </a:xfrm>
          <a:prstGeom prst="rect">
            <a:avLst/>
          </a:prstGeom>
        </p:spPr>
      </p:pic>
      <p:sp>
        <p:nvSpPr>
          <p:cNvPr hidden="false" id="817" name="Shape 817"/>
          <p:cNvSpPr txBox="false"/>
          <p:nvPr isPhoto="false"/>
        </p:nvSpPr>
        <p:spPr>
          <a:xfrm flipH="false" flipV="false" rot="0">
            <a:off x="10410444" y="5886907"/>
            <a:ext cx="133501" cy="152705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hidden="false" id="819" name="Picture 819"/>
          <p:cNvPicPr preferRelativeResize="true"/>
          <p:nvPr isPhoto="false"/>
        </p:nvPicPr>
        <p:blipFill>
          <a:blip r:embed="rId5"/>
          <a:srcRect b="0" l="-407" r="-407" t="0"/>
          <a:stretch/>
        </p:blipFill>
        <p:spPr>
          <a:xfrm flipH="false" flipV="false" rot="0">
            <a:off x="11430000" y="5952744"/>
            <a:ext cx="2076601" cy="28345"/>
          </a:xfrm>
          <a:prstGeom prst="rect">
            <a:avLst/>
          </a:prstGeom>
        </p:spPr>
      </p:pic>
      <p:sp>
        <p:nvSpPr>
          <p:cNvPr hidden="false" id="820" name="Shape 820"/>
          <p:cNvSpPr txBox="false"/>
          <p:nvPr isPhoto="false"/>
        </p:nvSpPr>
        <p:spPr>
          <a:xfrm flipH="false" flipV="false" rot="0">
            <a:off x="13459054" y="5886907"/>
            <a:ext cx="133501" cy="152705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hidden="false" id="821" name="Shape 821"/>
          <p:cNvSpPr txBox="false"/>
          <p:nvPr isPhoto="false"/>
        </p:nvSpPr>
        <p:spPr>
          <a:xfrm flipH="false" flipV="false" rot="0">
            <a:off x="7667243" y="4953305"/>
            <a:ext cx="476401" cy="476401"/>
          </a:xfrm>
          <a:prstGeom prst="ellipse">
            <a:avLst/>
          </a:prstGeom>
          <a:noFill/>
          <a:ln w="38100">
            <a:solidFill>
              <a:srgbClr val="FFFFFF"/>
            </a:solidFill>
            <a:prstDash val="solid"/>
          </a:ln>
        </p:spPr>
      </p:sp>
      <p:sp>
        <p:nvSpPr>
          <p:cNvPr hidden="false" id="822" name="Shape 822"/>
          <p:cNvSpPr txBox="false"/>
          <p:nvPr isPhoto="false"/>
        </p:nvSpPr>
        <p:spPr>
          <a:xfrm flipH="false" flipV="false" rot="0">
            <a:off x="7905902" y="5429707"/>
            <a:ext cx="114300" cy="95098"/>
          </a:xfrm>
          <a:prstGeom prst="rect">
            <a:avLst/>
          </a:prstGeom>
          <a:noFill/>
          <a:ln w="127000">
            <a:solidFill>
              <a:srgbClr val="FFFFFF"/>
            </a:solidFill>
            <a:prstDash val="solid"/>
          </a:ln>
        </p:spPr>
      </p:sp>
      <p:sp>
        <p:nvSpPr>
          <p:cNvPr hidden="false" id="823" name="Shape 823"/>
          <p:cNvSpPr txBox="false"/>
          <p:nvPr isPhoto="false"/>
        </p:nvSpPr>
        <p:spPr>
          <a:xfrm flipH="false" flipV="false" rot="0">
            <a:off x="10715854" y="4953305"/>
            <a:ext cx="476401" cy="476401"/>
          </a:xfrm>
          <a:prstGeom prst="ellipse">
            <a:avLst/>
          </a:prstGeom>
          <a:noFill/>
          <a:ln w="38100">
            <a:solidFill>
              <a:srgbClr val="FFFFFF"/>
            </a:solidFill>
            <a:prstDash val="solid"/>
          </a:ln>
        </p:spPr>
      </p:sp>
      <p:sp>
        <p:nvSpPr>
          <p:cNvPr hidden="false" id="824" name="Shape 824"/>
          <p:cNvSpPr txBox="false"/>
          <p:nvPr isPhoto="false"/>
        </p:nvSpPr>
        <p:spPr>
          <a:xfrm flipH="false" flipV="false" rot="0">
            <a:off x="10953598" y="5429707"/>
            <a:ext cx="114300" cy="95098"/>
          </a:xfrm>
          <a:prstGeom prst="rect">
            <a:avLst/>
          </a:prstGeom>
          <a:noFill/>
          <a:ln w="127000">
            <a:solidFill>
              <a:srgbClr val="FFFFFF"/>
            </a:solidFill>
            <a:prstDash val="solid"/>
          </a:ln>
        </p:spPr>
      </p:sp>
      <p:pic>
        <p:nvPicPr>
          <p:cNvPr hidden="false" id="826" name="Picture 826"/>
          <p:cNvPicPr preferRelativeResize="true"/>
          <p:nvPr isPhoto="false"/>
        </p:nvPicPr>
        <p:blipFill>
          <a:blip r:embed="rId6"/>
          <a:srcRect b="0" l="-404" r="-404" t="0"/>
          <a:stretch/>
        </p:blipFill>
        <p:spPr>
          <a:xfrm flipH="false" flipV="false" rot="0">
            <a:off x="11334902" y="7095743"/>
            <a:ext cx="2286000" cy="28346"/>
          </a:xfrm>
          <a:prstGeom prst="rect">
            <a:avLst/>
          </a:prstGeom>
        </p:spPr>
      </p:pic>
      <p:sp>
        <p:nvSpPr>
          <p:cNvPr hidden="false" id="827" name="Shape 827"/>
          <p:cNvSpPr txBox="false"/>
          <p:nvPr isPhoto="false"/>
        </p:nvSpPr>
        <p:spPr>
          <a:xfrm flipH="false" flipV="false" rot="0">
            <a:off x="11011205" y="7029907"/>
            <a:ext cx="133501" cy="152704"/>
          </a:xfrm>
          <a:prstGeom prst="rect">
            <a:avLst/>
          </a:prstGeom>
          <a:noFill/>
          <a:ln w="10160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hidden="false" id="829" name="Picture 829"/>
          <p:cNvPicPr preferRelativeResize="true"/>
          <p:nvPr isPhoto="false"/>
        </p:nvPicPr>
        <p:blipFill>
          <a:blip r:embed="rId7"/>
          <a:srcRect b="-397" l="0" r="0" t="-397"/>
          <a:stretch/>
        </p:blipFill>
        <p:spPr>
          <a:xfrm flipH="false" flipV="false" rot="0">
            <a:off x="11334902" y="6476695"/>
            <a:ext cx="28346" cy="619048"/>
          </a:xfrm>
          <a:prstGeom prst="rect">
            <a:avLst/>
          </a:prstGeom>
        </p:spPr>
      </p:pic>
      <p:pic>
        <p:nvPicPr>
          <p:cNvPr hidden="false" id="831" name="Picture 831"/>
          <p:cNvPicPr preferRelativeResize="true"/>
          <p:nvPr isPhoto="false"/>
        </p:nvPicPr>
        <p:blipFill>
          <a:blip r:embed="rId7"/>
          <a:srcRect b="-397" l="0" r="0" t="-397"/>
          <a:stretch/>
        </p:blipFill>
        <p:spPr>
          <a:xfrm flipH="false" flipV="false" rot="0">
            <a:off x="13601700" y="6476695"/>
            <a:ext cx="28345" cy="619048"/>
          </a:xfrm>
          <a:prstGeom prst="rect">
            <a:avLst/>
          </a:prstGeom>
        </p:spPr>
      </p:pic>
      <p:pic>
        <p:nvPicPr>
          <p:cNvPr hidden="false" id="833" name="Picture 833"/>
          <p:cNvPicPr preferRelativeResize="true"/>
          <p:nvPr isPhoto="false"/>
        </p:nvPicPr>
        <p:blipFill>
          <a:blip r:embed="rId8"/>
          <a:srcRect b="0" l="-406" r="-406" t="0"/>
          <a:stretch/>
        </p:blipFill>
        <p:spPr>
          <a:xfrm flipH="false" flipV="false" rot="0">
            <a:off x="7905902" y="4095598"/>
            <a:ext cx="6096305" cy="28345"/>
          </a:xfrm>
          <a:prstGeom prst="rect">
            <a:avLst/>
          </a:prstGeom>
        </p:spPr>
      </p:pic>
      <p:pic>
        <p:nvPicPr>
          <p:cNvPr hidden="false" id="835" name="Picture 835"/>
          <p:cNvPicPr preferRelativeResize="true"/>
          <p:nvPr isPhoto="false"/>
        </p:nvPicPr>
        <p:blipFill>
          <a:blip r:embed="rId9"/>
          <a:srcRect b="-416" l="0" r="0" t="-416"/>
          <a:stretch/>
        </p:blipFill>
        <p:spPr>
          <a:xfrm flipH="false" flipV="false" rot="0">
            <a:off x="7905902" y="4095598"/>
            <a:ext cx="28346" cy="1476756"/>
          </a:xfrm>
          <a:prstGeom prst="rect">
            <a:avLst/>
          </a:prstGeom>
        </p:spPr>
      </p:pic>
      <p:pic>
        <p:nvPicPr>
          <p:cNvPr hidden="false" id="837" name="Picture 837"/>
          <p:cNvPicPr preferRelativeResize="true"/>
          <p:nvPr isPhoto="false"/>
        </p:nvPicPr>
        <p:blipFill>
          <a:blip r:embed="rId9"/>
          <a:srcRect b="-416" l="0" r="0" t="-416"/>
          <a:stretch/>
        </p:blipFill>
        <p:spPr>
          <a:xfrm flipH="false" flipV="false" rot="0">
            <a:off x="13972946" y="4095598"/>
            <a:ext cx="28345" cy="1476756"/>
          </a:xfrm>
          <a:prstGeom prst="rect">
            <a:avLst/>
          </a:prstGeom>
        </p:spPr>
      </p:pic>
      <p:sp>
        <p:nvSpPr>
          <p:cNvPr hidden="false" id="838" name="Shape 838"/>
          <p:cNvSpPr txBox="false"/>
          <p:nvPr isPhoto="false"/>
        </p:nvSpPr>
        <p:spPr>
          <a:xfrm flipH="false" flipV="false" rot="0">
            <a:off x="7839151" y="5524805"/>
            <a:ext cx="152704" cy="133501"/>
          </a:xfrm>
          <a:prstGeom prst="rect">
            <a:avLst/>
          </a:prstGeom>
          <a:noFill/>
          <a:ln w="177800">
            <a:solidFill>
              <a:srgbClr val="FFFFFF"/>
            </a:solidFill>
            <a:prstDash val="solid"/>
          </a:ln>
        </p:spPr>
      </p:sp>
      <p:sp>
        <p:nvSpPr>
          <p:cNvPr hidden="false" id="839" name="Shape 839"/>
          <p:cNvSpPr txBox="false"/>
          <p:nvPr isPhoto="false"/>
        </p:nvSpPr>
        <p:spPr>
          <a:xfrm flipH="false" flipV="false" rot="0">
            <a:off x="5810098" y="8572500"/>
            <a:ext cx="11430000" cy="571500"/>
          </a:xfrm>
          <a:prstGeom prst="rect">
            <a:avLst/>
          </a:prstGeom>
          <a:solidFill>
            <a:srgbClr val="FFFFFF">
              <a:alpha val="6000"/>
            </a:srgbClr>
          </a:solidFill>
          <a:ln>
            <a:prstDash val="solid"/>
          </a:ln>
        </p:spPr>
      </p:sp>
      <p:sp>
        <p:nvSpPr>
          <p:cNvPr hidden="false" id="840" name="Shape 840"/>
          <p:cNvSpPr txBox="false"/>
          <p:nvPr isPhoto="false"/>
        </p:nvSpPr>
        <p:spPr>
          <a:xfrm flipH="false" flipV="false" rot="0">
            <a:off x="5810098" y="8572500"/>
            <a:ext cx="28345" cy="571500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</p:sp>
      <p:sp>
        <p:nvSpPr>
          <p:cNvPr hidden="false" id="841" name="Shape 841"/>
          <p:cNvSpPr txBox="true"/>
          <p:nvPr isPhoto="false"/>
        </p:nvSpPr>
        <p:spPr>
          <a:xfrm flipH="false" flipV="false" rot="0">
            <a:off x="7429500" y="5524805"/>
            <a:ext cx="952805" cy="9528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q₀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2" name="Shape 842"/>
          <p:cNvSpPr txBox="true"/>
          <p:nvPr isPhoto="false"/>
        </p:nvSpPr>
        <p:spPr>
          <a:xfrm flipH="false" flipV="false" rot="0">
            <a:off x="10477195" y="5524805"/>
            <a:ext cx="952804" cy="9528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q₁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3" name="Shape 843"/>
          <p:cNvSpPr txBox="false"/>
          <p:nvPr isPhoto="false"/>
        </p:nvSpPr>
        <p:spPr>
          <a:xfrm flipH="false" flipV="false" rot="0">
            <a:off x="13601700" y="5600700"/>
            <a:ext cx="800100" cy="800100"/>
          </a:xfrm>
          <a:prstGeom prst="ellipse">
            <a:avLst/>
          </a:prstGeom>
          <a:solidFill>
            <a:srgbClr val="C9A961"/>
          </a:solidFill>
          <a:ln w="38100">
            <a:solidFill>
              <a:srgbClr val="C9A961"/>
            </a:solidFill>
            <a:prstDash val="solid"/>
          </a:ln>
        </p:spPr>
      </p:sp>
      <p:sp>
        <p:nvSpPr>
          <p:cNvPr hidden="false" id="844" name="Shape 844"/>
          <p:cNvSpPr txBox="true"/>
          <p:nvPr isPhoto="false"/>
        </p:nvSpPr>
        <p:spPr>
          <a:xfrm flipH="false" flipV="false" rot="0">
            <a:off x="13525805" y="5524805"/>
            <a:ext cx="952805" cy="9528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q₂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5" name="Shape 845"/>
          <p:cNvSpPr txBox="true"/>
          <p:nvPr isPhoto="false"/>
        </p:nvSpPr>
        <p:spPr>
          <a:xfrm flipH="false" flipV="false" rot="0">
            <a:off x="761695" y="342900"/>
            <a:ext cx="3321101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III · 8.4 · Учебный пример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6" name="Shape 846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7" name="Shape 847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Пример: автомат для слов, оканчивающихся на «01»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49" name="Picture 849"/>
          <p:cNvPicPr preferRelativeResize="true"/>
          <p:nvPr isPhoto="false"/>
        </p:nvPicPr>
        <p:blipFill>
          <a:blip r:embed="rId10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850" name="Shape 850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Σ = {0, 1} · Q = {q₀, q₁, q₂} · F = {q₂}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1" name="Shape 851"/>
          <p:cNvSpPr txBox="true"/>
          <p:nvPr isPhoto="false"/>
        </p:nvSpPr>
        <p:spPr>
          <a:xfrm flipH="false" flipV="false" rot="0">
            <a:off x="1143000" y="3238805"/>
            <a:ext cx="40005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СЕМАНТИКА СОСТОЯНИЙ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2" name="Shape 852"/>
          <p:cNvSpPr txBox="true"/>
          <p:nvPr isPhoto="false"/>
        </p:nvSpPr>
        <p:spPr>
          <a:xfrm flipH="false" flipV="false" rot="0">
            <a:off x="1143000" y="3715207"/>
            <a:ext cx="571500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q₀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3" name="Shape 853"/>
          <p:cNvSpPr txBox="true"/>
          <p:nvPr isPhoto="false"/>
        </p:nvSpPr>
        <p:spPr>
          <a:xfrm flipH="false" flipV="false" rot="0">
            <a:off x="1904695" y="3762756"/>
            <a:ext cx="2857500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start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не видели «0» или последний «1»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4" name="Shape 854"/>
          <p:cNvSpPr txBox="true"/>
          <p:nvPr isPhoto="false"/>
        </p:nvSpPr>
        <p:spPr>
          <a:xfrm flipH="false" flipV="false" rot="0">
            <a:off x="1143000" y="4619549"/>
            <a:ext cx="571500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q₁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5" name="Shape 855"/>
          <p:cNvSpPr txBox="true"/>
          <p:nvPr isPhoto="false"/>
        </p:nvSpPr>
        <p:spPr>
          <a:xfrm flipH="false" flipV="false" rot="0">
            <a:off x="1904695" y="4667098"/>
            <a:ext cx="2857500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прочли «0»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ожидаем «1» — готовы принять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6" name="Shape 856"/>
          <p:cNvSpPr txBox="true"/>
          <p:nvPr isPhoto="false"/>
        </p:nvSpPr>
        <p:spPr>
          <a:xfrm flipH="false" flipV="false" rot="0">
            <a:off x="1143000" y="5524805"/>
            <a:ext cx="571500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q₂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7" name="Shape 857"/>
          <p:cNvSpPr txBox="true"/>
          <p:nvPr isPhoto="false"/>
        </p:nvSpPr>
        <p:spPr>
          <a:xfrm flipH="false" flipV="false" rot="0">
            <a:off x="1904695" y="5572354"/>
            <a:ext cx="2857500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ACCEPT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только что прочли пару «01»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8" name="Shape 858"/>
          <p:cNvSpPr txBox="true"/>
          <p:nvPr isPhoto="false"/>
        </p:nvSpPr>
        <p:spPr>
          <a:xfrm flipH="false" flipV="false" rot="0">
            <a:off x="1143000" y="6762902"/>
            <a:ext cx="4000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ПРИНИМАЕМЫЕ СЛОВА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9" name="Shape 859"/>
          <p:cNvSpPr txBox="true"/>
          <p:nvPr isPhoto="false"/>
        </p:nvSpPr>
        <p:spPr>
          <a:xfrm flipH="false" flipV="false" rot="0">
            <a:off x="1143000" y="7144207"/>
            <a:ext cx="4000500" cy="20574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✓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01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✓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001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✓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1101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✓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11011001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×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010 (закончилось «0»)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×</a:t>
            </a:r>
            <a:r>
              <a:rPr sz="1300">
                <a:solidFill>
                  <a:srgbClr val="1A2238"/>
                </a:solidFill>
                <a:latin typeface="JetBrains Mono"/>
                <a:ea typeface="JetBrains Mono"/>
                <a:cs typeface="JetBrains Mono"/>
              </a:rPr>
              <a:t> 100 (нет «01» в конце)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0" name="Shape 860"/>
          <p:cNvSpPr txBox="true"/>
          <p:nvPr isPhoto="false"/>
        </p:nvSpPr>
        <p:spPr>
          <a:xfrm flipH="false" flipV="false" rot="0">
            <a:off x="5810098" y="3238805"/>
            <a:ext cx="114300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ДИАГРАММА СОСТОЯНИЙ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1" name="Shape 861"/>
          <p:cNvSpPr txBox="true"/>
          <p:nvPr isPhoto="false"/>
        </p:nvSpPr>
        <p:spPr>
          <a:xfrm flipH="false" flipV="false" rot="0">
            <a:off x="6286500" y="5572354"/>
            <a:ext cx="11430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START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2" name="Shape 862"/>
          <p:cNvSpPr txBox="true"/>
          <p:nvPr isPhoto="false"/>
        </p:nvSpPr>
        <p:spPr>
          <a:xfrm flipH="false" flipV="false" rot="0">
            <a:off x="8382304" y="5572354"/>
            <a:ext cx="2095804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3" name="Shape 863"/>
          <p:cNvSpPr txBox="true"/>
          <p:nvPr isPhoto="false"/>
        </p:nvSpPr>
        <p:spPr>
          <a:xfrm flipH="false" flipV="false" rot="0">
            <a:off x="11430000" y="5572354"/>
            <a:ext cx="2095805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4" name="Shape 864"/>
          <p:cNvSpPr txBox="true"/>
          <p:nvPr isPhoto="false"/>
        </p:nvSpPr>
        <p:spPr>
          <a:xfrm flipH="false" flipV="false" rot="0">
            <a:off x="7524598" y="4524451"/>
            <a:ext cx="76261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5" name="Shape 865"/>
          <p:cNvSpPr txBox="true"/>
          <p:nvPr isPhoto="false"/>
        </p:nvSpPr>
        <p:spPr>
          <a:xfrm flipH="false" flipV="false" rot="0">
            <a:off x="10573207" y="4524451"/>
            <a:ext cx="76261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6" name="Shape 866"/>
          <p:cNvSpPr txBox="true"/>
          <p:nvPr isPhoto="false"/>
        </p:nvSpPr>
        <p:spPr>
          <a:xfrm flipH="false" flipV="false" rot="0">
            <a:off x="11716207" y="7239304"/>
            <a:ext cx="1524305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7" name="Shape 867"/>
          <p:cNvSpPr txBox="true"/>
          <p:nvPr isPhoto="false"/>
        </p:nvSpPr>
        <p:spPr>
          <a:xfrm flipH="false" flipV="false" rot="0">
            <a:off x="10287000" y="3810305"/>
            <a:ext cx="190561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8" name="Shape 868"/>
          <p:cNvSpPr txBox="true"/>
          <p:nvPr isPhoto="false"/>
        </p:nvSpPr>
        <p:spPr>
          <a:xfrm flipH="false" flipV="false" rot="0">
            <a:off x="6001207" y="8762695"/>
            <a:ext cx="11239804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Двойной круг — допускающее состояние. Все переходы определены — это ДКА.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9" name="Shape 869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19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70" name="GroupShape 8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71" name="Shape 87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72" name="Shape 87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874" name="Picture 874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875" name="Shape 875"/>
          <p:cNvSpPr txBox="false"/>
          <p:nvPr isPhoto="false"/>
        </p:nvSpPr>
        <p:spPr>
          <a:xfrm flipH="false" flipV="false" rot="0">
            <a:off x="761695" y="2952598"/>
            <a:ext cx="9525305" cy="64766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876" name="Shape 876"/>
          <p:cNvSpPr txBox="false"/>
          <p:nvPr isPhoto="false"/>
        </p:nvSpPr>
        <p:spPr>
          <a:xfrm flipH="false" flipV="false" rot="0">
            <a:off x="10477195" y="2952598"/>
            <a:ext cx="7048195" cy="647669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77" name="Shape 877"/>
          <p:cNvSpPr txBox="false"/>
          <p:nvPr isPhoto="false"/>
        </p:nvSpPr>
        <p:spPr>
          <a:xfrm flipH="false" flipV="false" rot="0">
            <a:off x="761695" y="2952598"/>
            <a:ext cx="9525305" cy="7616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879" name="Picture 879"/>
          <p:cNvPicPr preferRelativeResize="true"/>
          <p:nvPr isPhoto="false"/>
        </p:nvPicPr>
        <p:blipFill>
          <a:blip r:embed="rId2"/>
          <a:srcRect b="-2089" l="0" r="0" t="-2089"/>
          <a:stretch/>
        </p:blipFill>
        <p:spPr>
          <a:xfrm flipH="false" flipV="false" rot="0">
            <a:off x="4286707" y="3715207"/>
            <a:ext cx="9144" cy="5524805"/>
          </a:xfrm>
          <a:prstGeom prst="rect">
            <a:avLst/>
          </a:prstGeom>
        </p:spPr>
      </p:pic>
      <p:pic>
        <p:nvPicPr>
          <p:cNvPr hidden="false" id="881" name="Picture 881"/>
          <p:cNvPicPr preferRelativeResize="true"/>
          <p:nvPr isPhoto="false"/>
        </p:nvPicPr>
        <p:blipFill>
          <a:blip r:embed="rId2"/>
          <a:srcRect b="-2089" l="0" r="0" t="-2089"/>
          <a:stretch/>
        </p:blipFill>
        <p:spPr>
          <a:xfrm flipH="false" flipV="false" rot="0">
            <a:off x="6953098" y="3715207"/>
            <a:ext cx="9143" cy="5524805"/>
          </a:xfrm>
          <a:prstGeom prst="rect">
            <a:avLst/>
          </a:prstGeom>
        </p:spPr>
      </p:pic>
      <p:sp>
        <p:nvSpPr>
          <p:cNvPr hidden="false" id="882" name="Shape 882"/>
          <p:cNvSpPr txBox="false"/>
          <p:nvPr isPhoto="false"/>
        </p:nvSpPr>
        <p:spPr>
          <a:xfrm flipH="false" flipV="false" rot="0">
            <a:off x="761695" y="3715207"/>
            <a:ext cx="9525305" cy="1809598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83" name="Shape 883"/>
          <p:cNvSpPr txBox="false"/>
          <p:nvPr isPhoto="false"/>
        </p:nvSpPr>
        <p:spPr>
          <a:xfrm flipH="false" flipV="false" rot="0">
            <a:off x="761695" y="7334402"/>
            <a:ext cx="9525305" cy="2095805"/>
          </a:xfrm>
          <a:prstGeom prst="rect">
            <a:avLst/>
          </a:prstGeom>
          <a:solidFill>
            <a:srgbClr val="FAF7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84" name="Shape 884"/>
          <p:cNvSpPr txBox="false"/>
          <p:nvPr isPhoto="false"/>
        </p:nvSpPr>
        <p:spPr>
          <a:xfrm flipH="false" flipV="false" rot="0">
            <a:off x="10763402" y="4095598"/>
            <a:ext cx="571500" cy="47640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85" name="Shape 885"/>
          <p:cNvSpPr txBox="false"/>
          <p:nvPr isPhoto="false"/>
        </p:nvSpPr>
        <p:spPr>
          <a:xfrm flipH="false" flipV="false" rot="0">
            <a:off x="11354105" y="4095598"/>
            <a:ext cx="571500" cy="47640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86" name="Shape 886"/>
          <p:cNvSpPr txBox="false"/>
          <p:nvPr isPhoto="false"/>
        </p:nvSpPr>
        <p:spPr>
          <a:xfrm flipH="false" flipV="false" rot="0">
            <a:off x="11944807" y="4095598"/>
            <a:ext cx="571500" cy="47640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87" name="Shape 887"/>
          <p:cNvSpPr txBox="false"/>
          <p:nvPr isPhoto="false"/>
        </p:nvSpPr>
        <p:spPr>
          <a:xfrm flipH="false" flipV="false" rot="0">
            <a:off x="12534595" y="4095598"/>
            <a:ext cx="571500" cy="476401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889" name="Picture 889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10763402" y="8287207"/>
            <a:ext cx="6476694" cy="9143"/>
          </a:xfrm>
          <a:prstGeom prst="rect">
            <a:avLst/>
          </a:prstGeom>
        </p:spPr>
      </p:pic>
      <p:pic>
        <p:nvPicPr>
          <p:cNvPr hidden="false" id="891" name="Picture 891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761695" y="5524805"/>
            <a:ext cx="9525305" cy="9144"/>
          </a:xfrm>
          <a:prstGeom prst="rect">
            <a:avLst/>
          </a:prstGeom>
        </p:spPr>
      </p:pic>
      <p:sp>
        <p:nvSpPr>
          <p:cNvPr hidden="false" id="892" name="Shape 892"/>
          <p:cNvSpPr txBox="false"/>
          <p:nvPr isPhoto="false"/>
        </p:nvSpPr>
        <p:spPr>
          <a:xfrm flipH="false" flipV="false" rot="0">
            <a:off x="1238098" y="4143146"/>
            <a:ext cx="857707" cy="85770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A3A75"/>
            </a:solidFill>
            <a:prstDash val="solid"/>
          </a:ln>
        </p:spPr>
      </p:sp>
      <p:sp>
        <p:nvSpPr>
          <p:cNvPr hidden="false" id="893" name="Shape 893"/>
          <p:cNvSpPr txBox="false"/>
          <p:nvPr isPhoto="false"/>
        </p:nvSpPr>
        <p:spPr>
          <a:xfrm flipH="false" flipV="false" rot="0">
            <a:off x="1238098" y="5952744"/>
            <a:ext cx="857707" cy="85770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A3A75"/>
            </a:solidFill>
            <a:prstDash val="solid"/>
          </a:ln>
        </p:spPr>
      </p:sp>
      <p:pic>
        <p:nvPicPr>
          <p:cNvPr hidden="false" id="895" name="Picture 895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761695" y="7334402"/>
            <a:ext cx="9525305" cy="9143"/>
          </a:xfrm>
          <a:prstGeom prst="rect">
            <a:avLst/>
          </a:prstGeom>
        </p:spPr>
      </p:pic>
      <p:sp>
        <p:nvSpPr>
          <p:cNvPr hidden="false" id="896" name="Shape 896"/>
          <p:cNvSpPr txBox="false"/>
          <p:nvPr isPhoto="false"/>
        </p:nvSpPr>
        <p:spPr>
          <a:xfrm flipH="false" flipV="false" rot="0">
            <a:off x="1238098" y="7810804"/>
            <a:ext cx="857707" cy="857707"/>
          </a:xfrm>
          <a:prstGeom prst="ellipse">
            <a:avLst/>
          </a:prstGeom>
          <a:solidFill>
            <a:srgbClr val="C9A961"/>
          </a:solidFill>
          <a:ln w="38100">
            <a:solidFill>
              <a:srgbClr val="C9A961"/>
            </a:solidFill>
            <a:prstDash val="solid"/>
          </a:ln>
        </p:spPr>
      </p:sp>
      <p:sp>
        <p:nvSpPr>
          <p:cNvPr hidden="false" id="897" name="Shape 897"/>
          <p:cNvSpPr txBox="true"/>
          <p:nvPr isPhoto="false"/>
        </p:nvSpPr>
        <p:spPr>
          <a:xfrm flipH="false" flipV="false" rot="0">
            <a:off x="1238098" y="4143146"/>
            <a:ext cx="857707" cy="8577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q₀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98" name="Shape 898"/>
          <p:cNvSpPr txBox="true"/>
          <p:nvPr isPhoto="false"/>
        </p:nvSpPr>
        <p:spPr>
          <a:xfrm flipH="false" flipV="false" rot="0">
            <a:off x="1238098" y="5952744"/>
            <a:ext cx="857707" cy="8577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q₁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99" name="Shape 899"/>
          <p:cNvSpPr txBox="false"/>
          <p:nvPr isPhoto="false"/>
        </p:nvSpPr>
        <p:spPr>
          <a:xfrm flipH="false" flipV="false" rot="0">
            <a:off x="1314907" y="7886700"/>
            <a:ext cx="705002" cy="705001"/>
          </a:xfrm>
          <a:prstGeom prst="ellipse">
            <a:avLst/>
          </a:prstGeom>
          <a:solidFill>
            <a:srgbClr val="FAF7EF"/>
          </a:solidFill>
          <a:ln w="38100">
            <a:solidFill>
              <a:srgbClr val="C9A961"/>
            </a:solidFill>
            <a:prstDash val="solid"/>
          </a:ln>
        </p:spPr>
      </p:sp>
      <p:sp>
        <p:nvSpPr>
          <p:cNvPr hidden="false" id="900" name="Shape 900"/>
          <p:cNvSpPr txBox="true"/>
          <p:nvPr isPhoto="false"/>
        </p:nvSpPr>
        <p:spPr>
          <a:xfrm flipH="false" flipV="false" rot="0">
            <a:off x="1238098" y="7810804"/>
            <a:ext cx="857707" cy="8577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q₂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1" name="Shape 901"/>
          <p:cNvSpPr txBox="true"/>
          <p:nvPr isPhoto="false"/>
        </p:nvSpPr>
        <p:spPr>
          <a:xfrm flipH="false" flipV="false" rot="0">
            <a:off x="761695" y="342900"/>
            <a:ext cx="5000854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III · 8.4 · Таблица переходов автомата «01»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2" name="Shape 902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3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3" name="Shape 903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Таблица переходов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05" name="Picture 905"/>
          <p:cNvPicPr preferRelativeResize="true"/>
          <p:nvPr isPhoto="false"/>
        </p:nvPicPr>
        <p:blipFill>
          <a:blip r:embed="rId5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906" name="Shape 906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Полное задание функции δ : Q × Σ → Q в табличной форме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7" name="Shape 907"/>
          <p:cNvSpPr txBox="true"/>
          <p:nvPr isPhoto="false"/>
        </p:nvSpPr>
        <p:spPr>
          <a:xfrm flipH="false" flipV="false" rot="0">
            <a:off x="1047902" y="3238805"/>
            <a:ext cx="28575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δ (состояние, вход)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8" name="Shape 908"/>
          <p:cNvSpPr txBox="true"/>
          <p:nvPr isPhoto="false"/>
        </p:nvSpPr>
        <p:spPr>
          <a:xfrm flipH="false" flipV="false" rot="0">
            <a:off x="5238598" y="3238805"/>
            <a:ext cx="1905610" cy="3529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9" name="Shape 909"/>
          <p:cNvSpPr txBox="true"/>
          <p:nvPr isPhoto="false"/>
        </p:nvSpPr>
        <p:spPr>
          <a:xfrm flipH="false" flipV="false" rot="0">
            <a:off x="7905902" y="3238805"/>
            <a:ext cx="1905610" cy="3529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FFFFFF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0" name="Shape 910"/>
          <p:cNvSpPr txBox="true"/>
          <p:nvPr isPhoto="false"/>
        </p:nvSpPr>
        <p:spPr>
          <a:xfrm flipH="false" flipV="false" rot="0">
            <a:off x="2286000" y="4496105"/>
            <a:ext cx="190561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start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1" name="Shape 911"/>
          <p:cNvSpPr txBox="true"/>
          <p:nvPr isPhoto="false"/>
        </p:nvSpPr>
        <p:spPr>
          <a:xfrm flipH="false" flipV="false" rot="0">
            <a:off x="4572000" y="4238244"/>
            <a:ext cx="2286000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q₁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2" name="Shape 912"/>
          <p:cNvSpPr txBox="true"/>
          <p:nvPr isPhoto="false"/>
        </p:nvSpPr>
        <p:spPr>
          <a:xfrm flipH="false" flipV="false" rot="0">
            <a:off x="7239304" y="4238244"/>
            <a:ext cx="2667304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q₀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3" name="Shape 913"/>
          <p:cNvSpPr txBox="true"/>
          <p:nvPr isPhoto="false"/>
        </p:nvSpPr>
        <p:spPr>
          <a:xfrm flipH="false" flipV="false" rot="0">
            <a:off x="2286000" y="6305702"/>
            <a:ext cx="190561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прочли «0»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4" name="Shape 914"/>
          <p:cNvSpPr txBox="true"/>
          <p:nvPr isPhoto="false"/>
        </p:nvSpPr>
        <p:spPr>
          <a:xfrm flipH="false" flipV="false" rot="0">
            <a:off x="4572000" y="6048756"/>
            <a:ext cx="2286000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q₁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5" name="Shape 915"/>
          <p:cNvSpPr txBox="true"/>
          <p:nvPr isPhoto="false"/>
        </p:nvSpPr>
        <p:spPr>
          <a:xfrm flipH="false" flipV="false" rot="0">
            <a:off x="7239304" y="6048756"/>
            <a:ext cx="2667304" cy="6199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34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q₂ ★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6" name="Shape 916"/>
          <p:cNvSpPr txBox="true"/>
          <p:nvPr isPhoto="false"/>
        </p:nvSpPr>
        <p:spPr>
          <a:xfrm flipH="false" flipV="false" rot="0">
            <a:off x="2286000" y="8096098"/>
            <a:ext cx="190561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ACCEPT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прочли «01»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7" name="Shape 917"/>
          <p:cNvSpPr txBox="true"/>
          <p:nvPr isPhoto="false"/>
        </p:nvSpPr>
        <p:spPr>
          <a:xfrm flipH="false" flipV="false" rot="0">
            <a:off x="4572000" y="7905902"/>
            <a:ext cx="2286000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q₁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8" name="Shape 918"/>
          <p:cNvSpPr txBox="true"/>
          <p:nvPr isPhoto="false"/>
        </p:nvSpPr>
        <p:spPr>
          <a:xfrm flipH="false" flipV="false" rot="0">
            <a:off x="7239304" y="7905902"/>
            <a:ext cx="2667304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34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q₀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9" name="Shape 919"/>
          <p:cNvSpPr txBox="true"/>
          <p:nvPr isPhoto="false"/>
        </p:nvSpPr>
        <p:spPr>
          <a:xfrm flipH="false" flipV="false" rot="0">
            <a:off x="10763402" y="3238805"/>
            <a:ext cx="6477611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ПРОГОН ВХОДНОГО СЛОВА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0" name="Shape 920"/>
          <p:cNvSpPr txBox="true"/>
          <p:nvPr isPhoto="false"/>
        </p:nvSpPr>
        <p:spPr>
          <a:xfrm flipH="false" flipV="false" rot="0">
            <a:off x="10763402" y="3524098"/>
            <a:ext cx="647761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w = 1101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1" name="Shape 921"/>
          <p:cNvSpPr txBox="true"/>
          <p:nvPr isPhoto="false"/>
        </p:nvSpPr>
        <p:spPr>
          <a:xfrm flipH="false" flipV="false" rot="0">
            <a:off x="10763402" y="4219956"/>
            <a:ext cx="571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2" name="Shape 922"/>
          <p:cNvSpPr txBox="true"/>
          <p:nvPr isPhoto="false"/>
        </p:nvSpPr>
        <p:spPr>
          <a:xfrm flipH="false" flipV="false" rot="0">
            <a:off x="11354105" y="4219956"/>
            <a:ext cx="571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3" name="Shape 923"/>
          <p:cNvSpPr txBox="true"/>
          <p:nvPr isPhoto="false"/>
        </p:nvSpPr>
        <p:spPr>
          <a:xfrm flipH="false" flipV="false" rot="0">
            <a:off x="11944807" y="4219956"/>
            <a:ext cx="571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4" name="Shape 924"/>
          <p:cNvSpPr txBox="true"/>
          <p:nvPr isPhoto="false"/>
        </p:nvSpPr>
        <p:spPr>
          <a:xfrm flipH="false" flipV="false" rot="0">
            <a:off x="12534595" y="4219956"/>
            <a:ext cx="571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5" name="Shape 925"/>
          <p:cNvSpPr txBox="true"/>
          <p:nvPr isPhoto="false"/>
        </p:nvSpPr>
        <p:spPr>
          <a:xfrm flipH="false" flipV="false" rot="0">
            <a:off x="10763402" y="4953305"/>
            <a:ext cx="6477611" cy="14100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q₀ </a:t>
            </a:r>
            <a:r>
              <a:rPr sz="13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— читаем —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⇒ q₀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q₀ </a:t>
            </a:r>
            <a:r>
              <a:rPr sz="13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— читаем —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⇒ q₀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q₀ </a:t>
            </a:r>
            <a:r>
              <a:rPr sz="13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— читаем —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⇒ q₁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q₁ </a:t>
            </a:r>
            <a:r>
              <a:rPr sz="13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— читаем —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⇒ </a:t>
            </a:r>
            <a:r>
              <a:rPr b="true" sz="13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q₂ ★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6" name="Shape 926"/>
          <p:cNvSpPr txBox="true"/>
          <p:nvPr isPhoto="false"/>
        </p:nvSpPr>
        <p:spPr>
          <a:xfrm flipH="false" flipV="false" rot="0">
            <a:off x="10763402" y="8524951"/>
            <a:ext cx="647761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Итог: </a:t>
            </a:r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w = 1101 ∈ L(A)</a:t>
            </a:r>
            <a:r>
              <a:rPr sz="13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 — слово принято.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7" name="Shape 927"/>
          <p:cNvSpPr txBox="true"/>
          <p:nvPr isPhoto="false"/>
        </p:nvSpPr>
        <p:spPr>
          <a:xfrm flipH="false" flipV="false" rot="0">
            <a:off x="10763402" y="8906256"/>
            <a:ext cx="6477611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1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★ — переход ведёт в допускающее состояние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8" name="Shape 928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20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29" name="GroupShape 92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30" name="Shape 93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31" name="Shape 93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933" name="Picture 933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934" name="Shape 934"/>
          <p:cNvSpPr txBox="false"/>
          <p:nvPr isPhoto="false"/>
        </p:nvSpPr>
        <p:spPr>
          <a:xfrm flipH="false" flipV="false" rot="0">
            <a:off x="761695" y="2952598"/>
            <a:ext cx="16763695" cy="15243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35" name="Shape 935"/>
          <p:cNvSpPr txBox="false"/>
          <p:nvPr isPhoto="false"/>
        </p:nvSpPr>
        <p:spPr>
          <a:xfrm flipH="false" flipV="false" rot="0">
            <a:off x="761695" y="4762195"/>
            <a:ext cx="8382305" cy="4667097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936" name="Shape 936"/>
          <p:cNvSpPr txBox="false"/>
          <p:nvPr isPhoto="false"/>
        </p:nvSpPr>
        <p:spPr>
          <a:xfrm flipH="false" flipV="false" rot="0">
            <a:off x="9334195" y="4762195"/>
            <a:ext cx="8191195" cy="4667097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938" name="Picture 938"/>
          <p:cNvPicPr preferRelativeResize="true"/>
          <p:nvPr isPhoto="false"/>
        </p:nvPicPr>
        <p:blipFill>
          <a:blip r:embed="rId2"/>
          <a:srcRect b="0" l="-402" r="-402" t="0"/>
          <a:stretch/>
        </p:blipFill>
        <p:spPr>
          <a:xfrm flipH="false" flipV="false" rot="0">
            <a:off x="761695" y="4762195"/>
            <a:ext cx="57606" cy="4667097"/>
          </a:xfrm>
          <a:prstGeom prst="rect">
            <a:avLst/>
          </a:prstGeom>
        </p:spPr>
      </p:pic>
      <p:pic>
        <p:nvPicPr>
          <p:cNvPr hidden="false" id="940" name="Picture 940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1143000" y="6667804"/>
            <a:ext cx="7619695" cy="9143"/>
          </a:xfrm>
          <a:prstGeom prst="rect">
            <a:avLst/>
          </a:prstGeom>
        </p:spPr>
      </p:pic>
      <p:pic>
        <p:nvPicPr>
          <p:cNvPr hidden="false" id="942" name="Picture 942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1143000" y="8287207"/>
            <a:ext cx="7619695" cy="9143"/>
          </a:xfrm>
          <a:prstGeom prst="rect">
            <a:avLst/>
          </a:prstGeom>
        </p:spPr>
      </p:pic>
      <p:pic>
        <p:nvPicPr>
          <p:cNvPr hidden="false" id="944" name="Picture 944"/>
          <p:cNvPicPr preferRelativeResize="true"/>
          <p:nvPr isPhoto="false"/>
        </p:nvPicPr>
        <p:blipFill>
          <a:blip r:embed="rId5"/>
          <a:srcRect b="0" l="-2083" r="-2083" t="0"/>
          <a:stretch/>
        </p:blipFill>
        <p:spPr>
          <a:xfrm flipH="false" flipV="false" rot="0">
            <a:off x="9715500" y="8001000"/>
            <a:ext cx="7429500" cy="9143"/>
          </a:xfrm>
          <a:prstGeom prst="rect">
            <a:avLst/>
          </a:prstGeom>
        </p:spPr>
      </p:pic>
      <p:sp>
        <p:nvSpPr>
          <p:cNvPr hidden="false" id="945" name="Shape 945"/>
          <p:cNvSpPr txBox="true"/>
          <p:nvPr isPhoto="false"/>
        </p:nvSpPr>
        <p:spPr>
          <a:xfrm flipH="false" flipV="false" rot="0">
            <a:off x="761695" y="342900"/>
            <a:ext cx="4934102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III · 8.5 · Расширенная функция переходов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46" name="Shape 946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1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47" name="Shape 947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Расширение функции переходов на слова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49" name="Picture 949"/>
          <p:cNvPicPr preferRelativeResize="true"/>
          <p:nvPr isPhoto="false"/>
        </p:nvPicPr>
        <p:blipFill>
          <a:blip r:embed="rId6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950" name="Shape 950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От пары (q, a) — к паре (q, w): что получим, дочитав слово до конца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1" name="Shape 951"/>
          <p:cNvSpPr txBox="true"/>
          <p:nvPr isPhoto="false"/>
        </p:nvSpPr>
        <p:spPr>
          <a:xfrm flipH="false" flipV="false" rot="0">
            <a:off x="761695" y="3143707"/>
            <a:ext cx="167646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31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EXTENDED TRANSITION FUNCTION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2" name="Shape 952"/>
          <p:cNvSpPr txBox="true"/>
          <p:nvPr isPhoto="false"/>
        </p:nvSpPr>
        <p:spPr>
          <a:xfrm flipH="false" flipV="false" rot="0">
            <a:off x="761695" y="3448202"/>
            <a:ext cx="16764609" cy="7050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55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δ* : Q × Σ* → Q </a:t>
            </a:r>
            <a:endParaRPr sz="5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3" name="Shape 953"/>
          <p:cNvSpPr txBox="true"/>
          <p:nvPr isPhoto="false"/>
        </p:nvSpPr>
        <p:spPr>
          <a:xfrm flipH="false" flipV="false" rot="0">
            <a:off x="1143000" y="5000854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ИНДУКТИВНОЕ ОПРЕДЕЛЕНИЕ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4" name="Shape 954"/>
          <p:cNvSpPr txBox="true"/>
          <p:nvPr isPhoto="false"/>
        </p:nvSpPr>
        <p:spPr>
          <a:xfrm flipH="false" flipV="false" rot="0">
            <a:off x="1143000" y="5429707"/>
            <a:ext cx="7810804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База — на пустом слове: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5" name="Shape 955"/>
          <p:cNvSpPr txBox="true"/>
          <p:nvPr isPhoto="false"/>
        </p:nvSpPr>
        <p:spPr>
          <a:xfrm flipH="false" flipV="false" rot="0">
            <a:off x="1143000" y="5810098"/>
            <a:ext cx="7810804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δ*(q, ε) = q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6" name="Shape 956"/>
          <p:cNvSpPr txBox="true"/>
          <p:nvPr isPhoto="false"/>
        </p:nvSpPr>
        <p:spPr>
          <a:xfrm flipH="false" flipV="false" rot="0">
            <a:off x="1143000" y="6858000"/>
            <a:ext cx="7810804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Шаг — для слова w·a (символ a дописан в конец):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7" name="Shape 957"/>
          <p:cNvSpPr txBox="true"/>
          <p:nvPr isPhoto="false"/>
        </p:nvSpPr>
        <p:spPr>
          <a:xfrm flipH="false" flipV="false" rot="0">
            <a:off x="1143000" y="7239304"/>
            <a:ext cx="7810804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δ*(q, w·a) = δ(δ*(q, w), a)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8" name="Shape 958"/>
          <p:cNvSpPr txBox="true"/>
          <p:nvPr isPhoto="false"/>
        </p:nvSpPr>
        <p:spPr>
          <a:xfrm flipH="false" flipV="false" rot="0">
            <a:off x="1143000" y="8477402"/>
            <a:ext cx="7810804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«Сначала дочитываем w, затем делаем шаг по символу a».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9" name="Shape 959"/>
          <p:cNvSpPr txBox="true"/>
          <p:nvPr isPhoto="false"/>
        </p:nvSpPr>
        <p:spPr>
          <a:xfrm flipH="false" flipV="false" rot="0">
            <a:off x="9715500" y="5000854"/>
            <a:ext cx="74295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ЯЗЫК, РАСПОЗНАВАЕМЫЙ АВТОМАТОМ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0" name="Shape 960"/>
          <p:cNvSpPr txBox="true"/>
          <p:nvPr isPhoto="false"/>
        </p:nvSpPr>
        <p:spPr>
          <a:xfrm flipH="false" flipV="false" rot="0">
            <a:off x="9715500" y="5524805"/>
            <a:ext cx="8375904" cy="5623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L(A) = { w ∈ Σ* | δ*(q₀, w) ∈ F }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1" name="Shape 961"/>
          <p:cNvSpPr txBox="true"/>
          <p:nvPr isPhoto="false"/>
        </p:nvSpPr>
        <p:spPr>
          <a:xfrm flipH="false" flipV="false" rot="0">
            <a:off x="9715500" y="6858000"/>
            <a:ext cx="7429500" cy="5623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Слово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w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принимается, если, стартуя из </a:t>
            </a:r>
            <a:r>
              <a:rPr i="true" sz="1300">
                <a:solidFill>
                  <a:srgbClr val="1A2238"/>
                </a:solidFill>
                <a:latin typeface="PT Serif"/>
                <a:ea typeface="PT Serif"/>
                <a:cs typeface="PT Serif"/>
              </a:rPr>
              <a:t>q₀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и дочитав его до конца, автомат оказывается в допускающем состоянии.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2" name="Shape 962"/>
          <p:cNvSpPr txBox="true"/>
          <p:nvPr isPhoto="false"/>
        </p:nvSpPr>
        <p:spPr>
          <a:xfrm flipH="false" flipV="false" rot="0">
            <a:off x="9715500" y="8238743"/>
            <a:ext cx="7429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ТЕОРЕМА КЛИНИ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3" name="Shape 963"/>
          <p:cNvSpPr txBox="true"/>
          <p:nvPr isPhoto="false"/>
        </p:nvSpPr>
        <p:spPr>
          <a:xfrm flipH="false" flipV="false" rot="0">
            <a:off x="9715500" y="8524951"/>
            <a:ext cx="74295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Класс языков, распознаваемых КА, = класс регулярных языков.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4" name="Shape 964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21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65" name="GroupShape 96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66" name="Shape 96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102A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67" name="Shape 96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102A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68" name="Shape 968"/>
          <p:cNvSpPr txBox="true"/>
          <p:nvPr isPhoto="false"/>
        </p:nvSpPr>
        <p:spPr>
          <a:xfrm flipH="false" flipV="false" rot="0">
            <a:off x="761695" y="8382304"/>
            <a:ext cx="16764609" cy="1334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525" sz="10500">
                <a:solidFill>
                  <a:srgbClr val="FFFFFF">
                    <a:alpha val="4000"/>
                  </a:srgbClr>
                </a:solidFill>
                <a:latin typeface="JetBrains Mono"/>
                <a:ea typeface="JetBrains Mono"/>
                <a:cs typeface="JetBrains Mono"/>
              </a:rPr>
              <a:t>(qᵢ, a) → (qⱼ, b, D)</a:t>
            </a:r>
            <a:endParaRPr sz="10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70" name="Picture 970"/>
          <p:cNvPicPr preferRelativeResize="true"/>
          <p:nvPr isPhoto="false"/>
        </p:nvPicPr>
        <p:blipFill>
          <a:blip r:embed="rId1"/>
          <a:srcRect b="-196" l="0" r="0" t="-196"/>
          <a:stretch/>
        </p:blipFill>
        <p:spPr>
          <a:xfrm flipH="false" flipV="false" rot="0">
            <a:off x="761695" y="3619195"/>
            <a:ext cx="75894" cy="3047695"/>
          </a:xfrm>
          <a:prstGeom prst="rect">
            <a:avLst/>
          </a:prstGeom>
        </p:spPr>
      </p:pic>
      <p:sp>
        <p:nvSpPr>
          <p:cNvPr hidden="false" id="971" name="Shape 971"/>
          <p:cNvSpPr txBox="false"/>
          <p:nvPr isPhoto="false"/>
        </p:nvSpPr>
        <p:spPr>
          <a:xfrm flipH="false" flipV="false" rot="0">
            <a:off x="1333195" y="7905902"/>
            <a:ext cx="3238805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972" name="Shape 972"/>
          <p:cNvSpPr txBox="false"/>
          <p:nvPr isPhoto="false"/>
        </p:nvSpPr>
        <p:spPr>
          <a:xfrm flipH="false" flipV="false" rot="0">
            <a:off x="4762195" y="7905902"/>
            <a:ext cx="3238805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973" name="Shape 973"/>
          <p:cNvSpPr txBox="false"/>
          <p:nvPr isPhoto="false"/>
        </p:nvSpPr>
        <p:spPr>
          <a:xfrm flipH="false" flipV="false" rot="0">
            <a:off x="8191195" y="7905902"/>
            <a:ext cx="3238804" cy="761694"/>
          </a:xfrm>
          <a:prstGeom prst="rect">
            <a:avLst/>
          </a:prstGeom>
          <a:noFill/>
          <a:ln w="12700">
            <a:solidFill>
              <a:srgbClr val="C9A961">
                <a:alpha val="50000"/>
              </a:srgbClr>
            </a:solidFill>
            <a:prstDash val="solid"/>
          </a:ln>
        </p:spPr>
      </p:sp>
      <p:sp>
        <p:nvSpPr>
          <p:cNvPr hidden="false" id="974" name="Shape 974"/>
          <p:cNvSpPr txBox="true"/>
          <p:nvPr isPhoto="false"/>
        </p:nvSpPr>
        <p:spPr>
          <a:xfrm flipH="false" flipV="false" rot="0">
            <a:off x="1333195" y="3619195"/>
            <a:ext cx="5714999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72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РАЗДЕЛ IV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5" name="Shape 975"/>
          <p:cNvSpPr txBox="true"/>
          <p:nvPr isPhoto="false"/>
        </p:nvSpPr>
        <p:spPr>
          <a:xfrm flipH="false" flipV="false" rot="0">
            <a:off x="1333195" y="4000500"/>
            <a:ext cx="16193109" cy="9628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72" sz="7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Машины Тьюринга</a:t>
            </a:r>
            <a:endParaRPr sz="7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6" name="Shape 976"/>
          <p:cNvSpPr txBox="true"/>
          <p:nvPr isPhoto="false"/>
        </p:nvSpPr>
        <p:spPr>
          <a:xfrm flipH="false" flipV="false" rot="0">
            <a:off x="1333195" y="5333695"/>
            <a:ext cx="13335609" cy="8577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2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Универсальная модель вычислений · A. M. Turing, 1936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i="true" sz="22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тезис Чёрча–Тьюринга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7" name="Shape 977"/>
          <p:cNvSpPr txBox="true"/>
          <p:nvPr isPhoto="false"/>
        </p:nvSpPr>
        <p:spPr>
          <a:xfrm flipH="false" flipV="false" rot="0">
            <a:off x="1524305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7 СЛАЙДОВ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8" name="Shape 978"/>
          <p:cNvSpPr txBox="true"/>
          <p:nvPr isPhoto="false"/>
        </p:nvSpPr>
        <p:spPr>
          <a:xfrm flipH="false" flipV="false" rot="0">
            <a:off x="1524305" y="8287207"/>
            <a:ext cx="338328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Структура · пример · тезис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9" name="Shape 979"/>
          <p:cNvSpPr txBox="true"/>
          <p:nvPr isPhoto="false"/>
        </p:nvSpPr>
        <p:spPr>
          <a:xfrm flipH="false" flipV="false" rot="0">
            <a:off x="4953305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ВРЕМЯ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0" name="Shape 980"/>
          <p:cNvSpPr txBox="true"/>
          <p:nvPr isPhoto="false"/>
        </p:nvSpPr>
        <p:spPr>
          <a:xfrm flipH="false" flipV="false" rot="0">
            <a:off x="4953305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20 минут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1" name="Shape 981"/>
          <p:cNvSpPr txBox="true"/>
          <p:nvPr isPhoto="false"/>
        </p:nvSpPr>
        <p:spPr>
          <a:xfrm flipH="false" flipV="false" rot="0">
            <a:off x="8382304" y="8076895"/>
            <a:ext cx="28575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ИСТОЧНИК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2" name="Shape 982"/>
          <p:cNvSpPr txBox="true"/>
          <p:nvPr isPhoto="false"/>
        </p:nvSpPr>
        <p:spPr>
          <a:xfrm flipH="false" flipV="false" rot="0">
            <a:off x="8382304" y="8287207"/>
            <a:ext cx="2857500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Глава 9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3" name="Shape 983"/>
          <p:cNvSpPr txBox="true"/>
          <p:nvPr isPhoto="false"/>
        </p:nvSpPr>
        <p:spPr>
          <a:xfrm flipH="false" flipV="false" rot="0">
            <a:off x="15970910" y="342900"/>
            <a:ext cx="1562710" cy="305410"/>
          </a:xfrm>
          <a:prstGeom prst="rect">
            <a:avLst/>
          </a:prstGeom>
          <a:solidFill>
            <a:srgbClr val="FFFFFF">
              <a:alpha val="6000"/>
            </a:srgbClr>
          </a:solidFill>
          <a:ln w="12700">
            <a:solidFill>
              <a:srgbClr val="C9A961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20 МИН · ГЛАВА 9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4" name="Shape 984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FFFFFF">
                    <a:alpha val="50000"/>
                  </a:srgbClr>
                </a:solidFill>
                <a:latin typeface="PT Sans"/>
                <a:ea typeface="PT Sans"/>
                <a:cs typeface="PT Sans"/>
              </a:rPr>
              <a:t>22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85" name="GroupShape 9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86" name="Shape 98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87" name="Shape 98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989" name="Picture 989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990" name="Shape 990"/>
          <p:cNvSpPr txBox="false"/>
          <p:nvPr isPhoto="false"/>
        </p:nvSpPr>
        <p:spPr>
          <a:xfrm flipH="false" flipV="false" rot="0">
            <a:off x="761695" y="2952598"/>
            <a:ext cx="16763695" cy="3619194"/>
          </a:xfrm>
          <a:prstGeom prst="rect">
            <a:avLst/>
          </a:prstGeom>
          <a:solidFill>
            <a:srgbClr val="F2F5FA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991" name="Shape 991"/>
          <p:cNvSpPr txBox="false"/>
          <p:nvPr isPhoto="false"/>
        </p:nvSpPr>
        <p:spPr>
          <a:xfrm flipH="false" flipV="false" rot="0">
            <a:off x="761695" y="6953098"/>
            <a:ext cx="5333695" cy="24761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992" name="Shape 992"/>
          <p:cNvSpPr txBox="false"/>
          <p:nvPr isPhoto="false"/>
        </p:nvSpPr>
        <p:spPr>
          <a:xfrm flipH="false" flipV="false" rot="0">
            <a:off x="6286500" y="6953098"/>
            <a:ext cx="5333694" cy="24761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993" name="Shape 993"/>
          <p:cNvSpPr txBox="false"/>
          <p:nvPr isPhoto="false"/>
        </p:nvSpPr>
        <p:spPr>
          <a:xfrm flipH="false" flipV="false" rot="0">
            <a:off x="11811305" y="6953098"/>
            <a:ext cx="5714999" cy="247619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94" name="Shape 994"/>
          <p:cNvSpPr txBox="false"/>
          <p:nvPr isPhoto="false"/>
        </p:nvSpPr>
        <p:spPr>
          <a:xfrm flipH="false" flipV="false" rot="0">
            <a:off x="2286000" y="5048402"/>
            <a:ext cx="13716000" cy="761695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pic>
        <p:nvPicPr>
          <p:cNvPr hidden="false" id="996" name="Picture 996"/>
          <p:cNvPicPr preferRelativeResize="true"/>
          <p:nvPr isPhoto="false"/>
        </p:nvPicPr>
        <p:blipFill>
          <a:blip r:embed="rId2"/>
          <a:srcRect b="0" l="-373" r="-373" t="0"/>
          <a:stretch/>
        </p:blipFill>
        <p:spPr>
          <a:xfrm flipH="false" flipV="false" rot="0">
            <a:off x="8419795" y="3238805"/>
            <a:ext cx="38404" cy="857706"/>
          </a:xfrm>
          <a:prstGeom prst="rect">
            <a:avLst/>
          </a:prstGeom>
        </p:spPr>
      </p:pic>
      <p:sp>
        <p:nvSpPr>
          <p:cNvPr hidden="false" id="997" name="Shape 997"/>
          <p:cNvSpPr txBox="false"/>
          <p:nvPr isPhoto="false"/>
        </p:nvSpPr>
        <p:spPr>
          <a:xfrm flipH="false" flipV="false" rot="0">
            <a:off x="6476695" y="3238805"/>
            <a:ext cx="4953305" cy="571500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999" name="Picture 999"/>
          <p:cNvPicPr preferRelativeResize="true"/>
          <p:nvPr isPhoto="false"/>
        </p:nvPicPr>
        <p:blipFill>
          <a:blip r:embed="rId3"/>
          <a:srcRect b="-74" l="0" r="0" t="-74"/>
          <a:stretch/>
        </p:blipFill>
        <p:spPr>
          <a:xfrm flipH="false" flipV="false" rot="0">
            <a:off x="761695" y="6953098"/>
            <a:ext cx="47548" cy="2476194"/>
          </a:xfrm>
          <a:prstGeom prst="rect">
            <a:avLst/>
          </a:prstGeom>
        </p:spPr>
      </p:pic>
      <p:pic>
        <p:nvPicPr>
          <p:cNvPr hidden="false" id="1001" name="Picture 1001"/>
          <p:cNvPicPr preferRelativeResize="true"/>
          <p:nvPr isPhoto="false"/>
        </p:nvPicPr>
        <p:blipFill>
          <a:blip r:embed="rId3"/>
          <a:srcRect b="-74" l="0" r="0" t="-74"/>
          <a:stretch/>
        </p:blipFill>
        <p:spPr>
          <a:xfrm flipH="false" flipV="false" rot="0">
            <a:off x="6286500" y="6953098"/>
            <a:ext cx="47549" cy="2476194"/>
          </a:xfrm>
          <a:prstGeom prst="rect">
            <a:avLst/>
          </a:prstGeom>
        </p:spPr>
      </p:pic>
      <p:pic>
        <p:nvPicPr>
          <p:cNvPr hidden="false" id="1003" name="Picture 1003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3657600" y="5048402"/>
            <a:ext cx="9144" cy="761695"/>
          </a:xfrm>
          <a:prstGeom prst="rect">
            <a:avLst/>
          </a:prstGeom>
        </p:spPr>
      </p:pic>
      <p:pic>
        <p:nvPicPr>
          <p:cNvPr hidden="false" id="1005" name="Picture 1005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5029200" y="5048402"/>
            <a:ext cx="9144" cy="761695"/>
          </a:xfrm>
          <a:prstGeom prst="rect">
            <a:avLst/>
          </a:prstGeom>
        </p:spPr>
      </p:pic>
      <p:pic>
        <p:nvPicPr>
          <p:cNvPr hidden="false" id="1007" name="Picture 1007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6400800" y="5048402"/>
            <a:ext cx="9144" cy="761695"/>
          </a:xfrm>
          <a:prstGeom prst="rect">
            <a:avLst/>
          </a:prstGeom>
        </p:spPr>
      </p:pic>
      <p:pic>
        <p:nvPicPr>
          <p:cNvPr hidden="false" id="1009" name="Picture 1009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7772400" y="5048402"/>
            <a:ext cx="9143" cy="761695"/>
          </a:xfrm>
          <a:prstGeom prst="rect">
            <a:avLst/>
          </a:prstGeom>
        </p:spPr>
      </p:pic>
      <p:sp>
        <p:nvSpPr>
          <p:cNvPr hidden="false" id="1010" name="Shape 1010"/>
          <p:cNvSpPr txBox="false"/>
          <p:nvPr isPhoto="false"/>
        </p:nvSpPr>
        <p:spPr>
          <a:xfrm flipH="false" flipV="false" rot="0">
            <a:off x="7772400" y="5048402"/>
            <a:ext cx="1371600" cy="761695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012" name="Picture 1012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9144000" y="5048402"/>
            <a:ext cx="9143" cy="761695"/>
          </a:xfrm>
          <a:prstGeom prst="rect">
            <a:avLst/>
          </a:prstGeom>
        </p:spPr>
      </p:pic>
      <p:pic>
        <p:nvPicPr>
          <p:cNvPr hidden="false" id="1014" name="Picture 1014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10515600" y="5048402"/>
            <a:ext cx="9143" cy="761695"/>
          </a:xfrm>
          <a:prstGeom prst="rect">
            <a:avLst/>
          </a:prstGeom>
        </p:spPr>
      </p:pic>
      <p:pic>
        <p:nvPicPr>
          <p:cNvPr hidden="false" id="1016" name="Picture 1016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11887200" y="5048402"/>
            <a:ext cx="9143" cy="761695"/>
          </a:xfrm>
          <a:prstGeom prst="rect">
            <a:avLst/>
          </a:prstGeom>
        </p:spPr>
      </p:pic>
      <p:pic>
        <p:nvPicPr>
          <p:cNvPr hidden="false" id="1018" name="Picture 1018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13258800" y="5048402"/>
            <a:ext cx="9143" cy="761695"/>
          </a:xfrm>
          <a:prstGeom prst="rect">
            <a:avLst/>
          </a:prstGeom>
        </p:spPr>
      </p:pic>
      <p:pic>
        <p:nvPicPr>
          <p:cNvPr hidden="false" id="1020" name="Picture 1020"/>
          <p:cNvPicPr preferRelativeResize="true"/>
          <p:nvPr isPhoto="false"/>
        </p:nvPicPr>
        <p:blipFill>
          <a:blip r:embed="rId4"/>
          <a:srcRect b="-2061" l="0" r="0" t="-2061"/>
          <a:stretch/>
        </p:blipFill>
        <p:spPr>
          <a:xfrm flipH="false" flipV="false" rot="0">
            <a:off x="14630400" y="5048402"/>
            <a:ext cx="9143" cy="761695"/>
          </a:xfrm>
          <a:prstGeom prst="rect">
            <a:avLst/>
          </a:prstGeom>
        </p:spPr>
      </p:pic>
      <p:sp>
        <p:nvSpPr>
          <p:cNvPr hidden="false" id="1021" name="Shape 1021"/>
          <p:cNvSpPr txBox="false"/>
          <p:nvPr isPhoto="false"/>
        </p:nvSpPr>
        <p:spPr>
          <a:xfrm flipH="false" flipV="false" rot="0">
            <a:off x="8058607" y="4048049"/>
            <a:ext cx="800100" cy="80924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22" name="Shape 1022"/>
          <p:cNvSpPr txBox="true"/>
          <p:nvPr isPhoto="false"/>
        </p:nvSpPr>
        <p:spPr>
          <a:xfrm flipH="false" flipV="false" rot="0">
            <a:off x="22860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5A6378"/>
                </a:solidFill>
                <a:latin typeface="JetBrains Mono"/>
                <a:ea typeface="JetBrains Mono"/>
                <a:cs typeface="JetBrains Mono"/>
              </a:rPr>
              <a:t>…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3" name="Shape 1023"/>
          <p:cNvSpPr txBox="true"/>
          <p:nvPr isPhoto="false"/>
        </p:nvSpPr>
        <p:spPr>
          <a:xfrm flipH="false" flipV="false" rot="0">
            <a:off x="36576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□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4" name="Shape 1024"/>
          <p:cNvSpPr txBox="true"/>
          <p:nvPr isPhoto="false"/>
        </p:nvSpPr>
        <p:spPr>
          <a:xfrm flipH="false" flipV="false" rot="0">
            <a:off x="50292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5" name="Shape 1025"/>
          <p:cNvSpPr txBox="true"/>
          <p:nvPr isPhoto="false"/>
        </p:nvSpPr>
        <p:spPr>
          <a:xfrm flipH="false" flipV="false" rot="0">
            <a:off x="64008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6" name="Shape 1026"/>
          <p:cNvSpPr txBox="true"/>
          <p:nvPr isPhoto="false"/>
        </p:nvSpPr>
        <p:spPr>
          <a:xfrm flipH="false" flipV="false" rot="0">
            <a:off x="77724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7" name="Shape 1027"/>
          <p:cNvSpPr txBox="true"/>
          <p:nvPr isPhoto="false"/>
        </p:nvSpPr>
        <p:spPr>
          <a:xfrm flipH="false" flipV="false" rot="0">
            <a:off x="91440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8" name="Shape 1028"/>
          <p:cNvSpPr txBox="true"/>
          <p:nvPr isPhoto="false"/>
        </p:nvSpPr>
        <p:spPr>
          <a:xfrm flipH="false" flipV="false" rot="0">
            <a:off x="105156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9" name="Shape 1029"/>
          <p:cNvSpPr txBox="true"/>
          <p:nvPr isPhoto="false"/>
        </p:nvSpPr>
        <p:spPr>
          <a:xfrm flipH="false" flipV="false" rot="0">
            <a:off x="118872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0" name="Shape 1030"/>
          <p:cNvSpPr txBox="true"/>
          <p:nvPr isPhoto="false"/>
        </p:nvSpPr>
        <p:spPr>
          <a:xfrm flipH="false" flipV="false" rot="0">
            <a:off x="132588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□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1" name="Shape 1031"/>
          <p:cNvSpPr txBox="true"/>
          <p:nvPr isPhoto="false"/>
        </p:nvSpPr>
        <p:spPr>
          <a:xfrm flipH="false" flipV="false" rot="0">
            <a:off x="14630400" y="5238598"/>
            <a:ext cx="1371600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100">
                <a:solidFill>
                  <a:srgbClr val="5A6378"/>
                </a:solidFill>
                <a:latin typeface="JetBrains Mono"/>
                <a:ea typeface="JetBrains Mono"/>
                <a:cs typeface="JetBrains Mono"/>
              </a:rPr>
              <a:t>…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2" name="Shape 1032"/>
          <p:cNvSpPr txBox="false"/>
          <p:nvPr isPhoto="false"/>
        </p:nvSpPr>
        <p:spPr>
          <a:xfrm flipH="false" flipV="false" rot="0">
            <a:off x="8268004" y="4858207"/>
            <a:ext cx="381304" cy="190194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81305" name="ODFRight"/>
              <a:gd fmla="val 190195" name="ODFBottom"/>
              <a:gd fmla="val 381305" name="ODFWidth"/>
              <a:gd fmla="val 190195" name="ODFHeight"/>
            </a:gdLst>
            <a:rect b="OXMLTextRectB" l="OXMLTextRectL" r="OXMLTextRectR" t="OXMLTextRectT"/>
            <a:pathLst>
              <a:path fill="norm" h="190195" stroke="true" w="381305">
                <a:moveTo>
                  <a:pt x="0" y="0"/>
                </a:moveTo>
                <a:lnTo>
                  <a:pt x="381305" y="0"/>
                </a:lnTo>
                <a:lnTo>
                  <a:pt x="190652" y="190195"/>
                </a:lnTo>
                <a:close/>
              </a:path>
            </a:pathLst>
          </a:custGeom>
          <a:solidFill>
            <a:srgbClr val="0A1F44"/>
          </a:solidFill>
          <a:ln>
            <a:prstDash val="solid"/>
          </a:ln>
        </p:spPr>
      </p:sp>
      <p:sp>
        <p:nvSpPr>
          <p:cNvPr hidden="false" id="1033" name="Shape 1033"/>
          <p:cNvSpPr txBox="true"/>
          <p:nvPr isPhoto="false"/>
        </p:nvSpPr>
        <p:spPr>
          <a:xfrm flipH="false" flipV="false" rot="0">
            <a:off x="761695" y="342900"/>
            <a:ext cx="3642054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IV · 9.1 · Физическая модель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4" name="Shape 1034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4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5" name="Shape 1035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Структура машины Тьюринга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37" name="Picture 1037"/>
          <p:cNvPicPr preferRelativeResize="true"/>
          <p:nvPr isPhoto="false"/>
        </p:nvPicPr>
        <p:blipFill>
          <a:blip r:embed="rId5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038" name="Shape 1038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Три компонента: бесконечная лента, читающая/пишущая головка, управляющее устройство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9" name="Shape 1039"/>
          <p:cNvSpPr txBox="true"/>
          <p:nvPr isPhoto="false"/>
        </p:nvSpPr>
        <p:spPr>
          <a:xfrm flipH="false" flipV="false" rot="0">
            <a:off x="2286000" y="5952744"/>
            <a:ext cx="19056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… бесконечно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0" name="Shape 1040"/>
          <p:cNvSpPr txBox="true"/>
          <p:nvPr isPhoto="false"/>
        </p:nvSpPr>
        <p:spPr>
          <a:xfrm flipH="false" flipV="false" rot="0">
            <a:off x="14097305" y="5952744"/>
            <a:ext cx="19056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бесконечно …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1" name="Shape 1041"/>
          <p:cNvSpPr txBox="true"/>
          <p:nvPr isPhoto="false"/>
        </p:nvSpPr>
        <p:spPr>
          <a:xfrm flipH="false" flipV="false" rot="0">
            <a:off x="8058607" y="4238244"/>
            <a:ext cx="800100" cy="1435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90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HEAD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2" name="Shape 1042"/>
          <p:cNvSpPr txBox="true"/>
          <p:nvPr isPhoto="false"/>
        </p:nvSpPr>
        <p:spPr>
          <a:xfrm flipH="false" flipV="false" rot="0">
            <a:off x="8058607" y="4448556"/>
            <a:ext cx="800100" cy="3529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q</a:t>
            </a:r>
            <a:r>
              <a:rPr b="true" sz="15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i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3" name="Shape 1043"/>
          <p:cNvSpPr txBox="true"/>
          <p:nvPr isPhoto="false"/>
        </p:nvSpPr>
        <p:spPr>
          <a:xfrm flipH="false" flipV="false" rot="0">
            <a:off x="6476695" y="3400654"/>
            <a:ext cx="4953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pc="195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УПРАВЛЯЮЩЕЕ УСТРОЙСТВО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4" name="Shape 1044"/>
          <p:cNvSpPr txBox="true"/>
          <p:nvPr isPhoto="false"/>
        </p:nvSpPr>
        <p:spPr>
          <a:xfrm flipH="false" flipV="false" rot="0">
            <a:off x="6476695" y="3590849"/>
            <a:ext cx="495330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конечный автомат состояний Q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5" name="Shape 1045"/>
          <p:cNvSpPr txBox="true"/>
          <p:nvPr isPhoto="false"/>
        </p:nvSpPr>
        <p:spPr>
          <a:xfrm flipH="false" flipV="false" rot="0">
            <a:off x="2286000" y="6667804"/>
            <a:ext cx="13716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1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ЛЕНТА · последовательность ячеек с символами алфавита Γ; □ — пустой символ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6" name="Shape 1046"/>
          <p:cNvSpPr txBox="true"/>
          <p:nvPr isPhoto="false"/>
        </p:nvSpPr>
        <p:spPr>
          <a:xfrm flipH="false" flipV="false" rot="0">
            <a:off x="1047902" y="7191756"/>
            <a:ext cx="4953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ЛЕНТА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7" name="Shape 1047"/>
          <p:cNvSpPr txBox="true"/>
          <p:nvPr isPhoto="false"/>
        </p:nvSpPr>
        <p:spPr>
          <a:xfrm flipH="false" flipV="false" rot="0">
            <a:off x="1047902" y="7448702"/>
            <a:ext cx="4953305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Бесконечная в обе стороны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8" name="Shape 1048"/>
          <p:cNvSpPr txBox="true"/>
          <p:nvPr isPhoto="false"/>
        </p:nvSpPr>
        <p:spPr>
          <a:xfrm flipH="false" flipV="false" rot="0">
            <a:off x="1047902" y="7905902"/>
            <a:ext cx="49533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Разбита на ячейки. Каждая ячейка содержит ровно один символ из ленточного алфавита Γ.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9" name="Shape 1049"/>
          <p:cNvSpPr txBox="true"/>
          <p:nvPr isPhoto="false"/>
        </p:nvSpPr>
        <p:spPr>
          <a:xfrm flipH="false" flipV="false" rot="0">
            <a:off x="1047902" y="8810244"/>
            <a:ext cx="4953305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Σ ⊆ Γ, □ ∈ Γ \ Σ — пустой символ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0" name="Shape 1050"/>
          <p:cNvSpPr txBox="true"/>
          <p:nvPr isPhoto="false"/>
        </p:nvSpPr>
        <p:spPr>
          <a:xfrm flipH="false" flipV="false" rot="0">
            <a:off x="6572707" y="7191756"/>
            <a:ext cx="4953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ГОЛОВКА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1" name="Shape 1051"/>
          <p:cNvSpPr txBox="true"/>
          <p:nvPr isPhoto="false"/>
        </p:nvSpPr>
        <p:spPr>
          <a:xfrm flipH="false" flipV="false" rot="0">
            <a:off x="6572707" y="7448702"/>
            <a:ext cx="4953305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Чтение / запись / сдвиг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2" name="Shape 1052"/>
          <p:cNvSpPr txBox="true"/>
          <p:nvPr isPhoto="false"/>
        </p:nvSpPr>
        <p:spPr>
          <a:xfrm flipH="false" flipV="false" rot="0">
            <a:off x="6572707" y="7905902"/>
            <a:ext cx="4953305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За один такт читает символ под собой, записывает на его место новый и сдвигается.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3" name="Shape 1053"/>
          <p:cNvSpPr txBox="true"/>
          <p:nvPr isPhoto="false"/>
        </p:nvSpPr>
        <p:spPr>
          <a:xfrm flipH="false" flipV="false" rot="0">
            <a:off x="6572707" y="8810244"/>
            <a:ext cx="4953305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Направления: </a:t>
            </a:r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L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· </a:t>
            </a:r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R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· </a:t>
            </a:r>
            <a:r>
              <a:rPr sz="10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S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(или </a:t>
            </a:r>
            <a:r>
              <a:rPr sz="1000">
                <a:solidFill>
                  <a:srgbClr val="5A6378"/>
                </a:solidFill>
                <a:latin typeface="JetBrains Mono"/>
                <a:ea typeface="JetBrains Mono"/>
                <a:cs typeface="JetBrains Mono"/>
              </a:rPr>
              <a:t>N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4" name="Shape 1054"/>
          <p:cNvSpPr txBox="true"/>
          <p:nvPr isPhoto="false"/>
        </p:nvSpPr>
        <p:spPr>
          <a:xfrm flipH="false" flipV="false" rot="0">
            <a:off x="12096598" y="7191756"/>
            <a:ext cx="5334611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УПРАВЛЕНИЕ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5" name="Shape 1055"/>
          <p:cNvSpPr txBox="true"/>
          <p:nvPr isPhoto="false"/>
        </p:nvSpPr>
        <p:spPr>
          <a:xfrm flipH="false" flipV="false" rot="0">
            <a:off x="12096598" y="7448702"/>
            <a:ext cx="5334611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Состояния Q и программа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6" name="Shape 1056"/>
          <p:cNvSpPr txBox="true"/>
          <p:nvPr isPhoto="false"/>
        </p:nvSpPr>
        <p:spPr>
          <a:xfrm flipH="false" flipV="false" rot="0">
            <a:off x="12096598" y="7905902"/>
            <a:ext cx="5334611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Конечное множество состояний. Программа — система команд (правил перехода).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7" name="Shape 1057"/>
          <p:cNvSpPr txBox="true"/>
          <p:nvPr isPhoto="false"/>
        </p:nvSpPr>
        <p:spPr>
          <a:xfrm flipH="false" flipV="false" rot="0">
            <a:off x="12096598" y="8810244"/>
            <a:ext cx="5334611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q</a:t>
            </a:r>
            <a:r>
              <a:rPr sz="8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start</a:t>
            </a:r>
            <a:r>
              <a:rPr sz="10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 ∈ Q · q</a:t>
            </a:r>
            <a:r>
              <a:rPr sz="8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f</a:t>
            </a:r>
            <a:r>
              <a:rPr sz="1000">
                <a:solidFill>
                  <a:srgbClr val="FFFFFF">
                    <a:alpha val="65000"/>
                  </a:srgbClr>
                </a:solidFill>
                <a:latin typeface="PT Sans"/>
                <a:ea typeface="PT Sans"/>
                <a:cs typeface="PT Sans"/>
              </a:rPr>
              <a:t> — конечное состояние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8" name="Shape 1058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23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59" name="GroupShape 105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60" name="Shape 106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61" name="Shape 106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063" name="Picture 1063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064" name="Shape 1064"/>
          <p:cNvSpPr txBox="false"/>
          <p:nvPr isPhoto="false"/>
        </p:nvSpPr>
        <p:spPr>
          <a:xfrm flipH="false" flipV="false" rot="0">
            <a:off x="761695" y="2952598"/>
            <a:ext cx="16763695" cy="19046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65" name="Shape 1065"/>
          <p:cNvSpPr txBox="false"/>
          <p:nvPr isPhoto="false"/>
        </p:nvSpPr>
        <p:spPr>
          <a:xfrm flipH="false" flipV="false" rot="0">
            <a:off x="761695" y="5143500"/>
            <a:ext cx="16763695" cy="219090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066" name="Shape 1066"/>
          <p:cNvSpPr txBox="false"/>
          <p:nvPr isPhoto="false"/>
        </p:nvSpPr>
        <p:spPr>
          <a:xfrm flipH="false" flipV="false" rot="0">
            <a:off x="761695" y="7619695"/>
            <a:ext cx="16763695" cy="1809598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068" name="Picture 1068"/>
          <p:cNvPicPr preferRelativeResize="true"/>
          <p:nvPr isPhoto="false"/>
        </p:nvPicPr>
        <p:blipFill>
          <a:blip r:embed="rId2"/>
          <a:srcRect b="-2078" l="0" r="0" t="-2078"/>
          <a:stretch/>
        </p:blipFill>
        <p:spPr>
          <a:xfrm flipH="false" flipV="false" rot="0">
            <a:off x="5333695" y="5715000"/>
            <a:ext cx="9144" cy="1238098"/>
          </a:xfrm>
          <a:prstGeom prst="rect">
            <a:avLst/>
          </a:prstGeom>
        </p:spPr>
      </p:pic>
      <p:pic>
        <p:nvPicPr>
          <p:cNvPr hidden="false" id="1070" name="Picture 1070"/>
          <p:cNvPicPr preferRelativeResize="true"/>
          <p:nvPr isPhoto="false"/>
        </p:nvPicPr>
        <p:blipFill>
          <a:blip r:embed="rId2"/>
          <a:srcRect b="-2078" l="0" r="0" t="-2078"/>
          <a:stretch/>
        </p:blipFill>
        <p:spPr>
          <a:xfrm flipH="false" flipV="false" rot="0">
            <a:off x="12001500" y="5715000"/>
            <a:ext cx="9143" cy="1238098"/>
          </a:xfrm>
          <a:prstGeom prst="rect">
            <a:avLst/>
          </a:prstGeom>
        </p:spPr>
      </p:pic>
      <p:sp>
        <p:nvSpPr>
          <p:cNvPr hidden="false" id="1071" name="Shape 1071"/>
          <p:cNvSpPr txBox="false"/>
          <p:nvPr isPhoto="false"/>
        </p:nvSpPr>
        <p:spPr>
          <a:xfrm flipH="false" flipV="false" rot="0">
            <a:off x="1143000" y="8238743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72" name="Shape 1072"/>
          <p:cNvSpPr txBox="false"/>
          <p:nvPr isPhoto="false"/>
        </p:nvSpPr>
        <p:spPr>
          <a:xfrm flipH="false" flipV="false" rot="0">
            <a:off x="5238598" y="8238743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73" name="Shape 1073"/>
          <p:cNvSpPr txBox="false"/>
          <p:nvPr isPhoto="false"/>
        </p:nvSpPr>
        <p:spPr>
          <a:xfrm flipH="false" flipV="false" rot="0">
            <a:off x="9334195" y="8238743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74" name="Shape 1074"/>
          <p:cNvSpPr txBox="false"/>
          <p:nvPr isPhoto="false"/>
        </p:nvSpPr>
        <p:spPr>
          <a:xfrm flipH="false" flipV="false" rot="0">
            <a:off x="13430707" y="8238743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75" name="Shape 1075"/>
          <p:cNvSpPr txBox="true"/>
          <p:nvPr isPhoto="false"/>
        </p:nvSpPr>
        <p:spPr>
          <a:xfrm flipH="false" flipV="false" rot="0">
            <a:off x="761695" y="342900"/>
            <a:ext cx="4310482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IV · 9.2 · Команда МТ и такт работы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6" name="Shape 1076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4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7" name="Shape 1077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Формальное правило МТ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79" name="Picture 1079"/>
          <p:cNvPicPr preferRelativeResize="true"/>
          <p:nvPr isPhoto="false"/>
        </p:nvPicPr>
        <p:blipFill>
          <a:blip r:embed="rId3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080" name="Shape 1080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Один такт работы — одно правило перехода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1" name="Shape 1081"/>
          <p:cNvSpPr txBox="true"/>
          <p:nvPr isPhoto="false"/>
        </p:nvSpPr>
        <p:spPr>
          <a:xfrm flipH="false" flipV="false" rot="0">
            <a:off x="761695" y="3238805"/>
            <a:ext cx="167646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31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КОМАНДА МАШИНЫ ТЬЮРИНГА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2" name="Shape 1082"/>
          <p:cNvSpPr txBox="true"/>
          <p:nvPr isPhoto="false"/>
        </p:nvSpPr>
        <p:spPr>
          <a:xfrm flipH="false" flipV="false" rot="0">
            <a:off x="761695" y="3715207"/>
            <a:ext cx="16764609" cy="9144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57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( q</a:t>
            </a:r>
            <a:r>
              <a:rPr b="true" sz="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i</a:t>
            </a:r>
            <a:r>
              <a:rPr b="true" sz="57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, a ) → ( q</a:t>
            </a:r>
            <a:r>
              <a:rPr b="true" sz="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j</a:t>
            </a:r>
            <a:r>
              <a:rPr b="true" sz="57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, b, D ) </a:t>
            </a:r>
            <a:endParaRPr sz="5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3" name="Shape 1083"/>
          <p:cNvSpPr txBox="true"/>
          <p:nvPr isPhoto="false"/>
        </p:nvSpPr>
        <p:spPr>
          <a:xfrm flipH="false" flipV="false" rot="0">
            <a:off x="761695" y="4572000"/>
            <a:ext cx="16764609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3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«в состоянии q</a:t>
            </a:r>
            <a:r>
              <a:rPr i="true" sz="11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i</a:t>
            </a:r>
            <a:r>
              <a:rPr i="true" sz="13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при чтении a — записать b, перейти в q</a:t>
            </a:r>
            <a:r>
              <a:rPr i="true" sz="11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j</a:t>
            </a:r>
            <a:r>
              <a:rPr i="true" sz="13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 и сдвинуть головку в направлении D»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4" name="Shape 1084"/>
          <p:cNvSpPr txBox="true"/>
          <p:nvPr isPhoto="false"/>
        </p:nvSpPr>
        <p:spPr>
          <a:xfrm flipH="false" flipV="false" rot="0">
            <a:off x="1143000" y="5429707"/>
            <a:ext cx="161931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КОМПОНЕНТЫ КОМАНДЫ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5" name="Shape 1085"/>
          <p:cNvSpPr txBox="true"/>
          <p:nvPr isPhoto="false"/>
        </p:nvSpPr>
        <p:spPr>
          <a:xfrm flipH="false" flipV="false" rot="0">
            <a:off x="1143000" y="5810098"/>
            <a:ext cx="1905610" cy="5815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q</a:t>
            </a:r>
            <a:r>
              <a:rPr b="true" sz="8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i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6" name="Shape 1086"/>
          <p:cNvSpPr txBox="true"/>
          <p:nvPr isPhoto="false"/>
        </p:nvSpPr>
        <p:spPr>
          <a:xfrm flipH="false" flipV="false" rot="0">
            <a:off x="1143000" y="6381598"/>
            <a:ext cx="190561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текущее состояние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7" name="Shape 1087"/>
          <p:cNvSpPr txBox="true"/>
          <p:nvPr isPhoto="false"/>
        </p:nvSpPr>
        <p:spPr>
          <a:xfrm flipH="false" flipV="false" rot="0">
            <a:off x="3238805" y="5810098"/>
            <a:ext cx="190561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1A3A75"/>
                </a:solidFill>
                <a:latin typeface="PT Serif"/>
                <a:ea typeface="PT Serif"/>
                <a:cs typeface="PT Serif"/>
              </a:rPr>
              <a:t>a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8" name="Shape 1088"/>
          <p:cNvSpPr txBox="true"/>
          <p:nvPr isPhoto="false"/>
        </p:nvSpPr>
        <p:spPr>
          <a:xfrm flipH="false" flipV="false" rot="0">
            <a:off x="3238805" y="6381598"/>
            <a:ext cx="190561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прочитанный символ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9" name="Shape 1089"/>
          <p:cNvSpPr txBox="true"/>
          <p:nvPr isPhoto="false"/>
        </p:nvSpPr>
        <p:spPr>
          <a:xfrm flipH="false" flipV="false" rot="0">
            <a:off x="5715000" y="5810098"/>
            <a:ext cx="1905610" cy="5815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q</a:t>
            </a:r>
            <a:r>
              <a:rPr b="true" sz="8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j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0" name="Shape 1090"/>
          <p:cNvSpPr txBox="true"/>
          <p:nvPr isPhoto="false"/>
        </p:nvSpPr>
        <p:spPr>
          <a:xfrm flipH="false" flipV="false" rot="0">
            <a:off x="5715000" y="6381598"/>
            <a:ext cx="190561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новое состояние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1" name="Shape 1091"/>
          <p:cNvSpPr txBox="true"/>
          <p:nvPr isPhoto="false"/>
        </p:nvSpPr>
        <p:spPr>
          <a:xfrm flipH="false" flipV="false" rot="0">
            <a:off x="7810804" y="5810098"/>
            <a:ext cx="190561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b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2" name="Shape 1092"/>
          <p:cNvSpPr txBox="true"/>
          <p:nvPr isPhoto="false"/>
        </p:nvSpPr>
        <p:spPr>
          <a:xfrm flipH="false" flipV="false" rot="0">
            <a:off x="7810804" y="6381598"/>
            <a:ext cx="190561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символ для записи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3" name="Shape 1093"/>
          <p:cNvSpPr txBox="true"/>
          <p:nvPr isPhoto="false"/>
        </p:nvSpPr>
        <p:spPr>
          <a:xfrm flipH="false" flipV="false" rot="0">
            <a:off x="9905695" y="5810098"/>
            <a:ext cx="190561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D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4" name="Shape 1094"/>
          <p:cNvSpPr txBox="true"/>
          <p:nvPr isPhoto="false"/>
        </p:nvSpPr>
        <p:spPr>
          <a:xfrm flipH="false" flipV="false" rot="0">
            <a:off x="9905695" y="6381598"/>
            <a:ext cx="285750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сдвиг головки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5" name="Shape 1095"/>
          <p:cNvSpPr txBox="true"/>
          <p:nvPr isPhoto="false"/>
        </p:nvSpPr>
        <p:spPr>
          <a:xfrm flipH="false" flipV="false" rot="0">
            <a:off x="12382805" y="5810098"/>
            <a:ext cx="476311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D ∈ { L, R, S }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6" name="Shape 1096"/>
          <p:cNvSpPr txBox="true"/>
          <p:nvPr isPhoto="false"/>
        </p:nvSpPr>
        <p:spPr>
          <a:xfrm flipH="false" flipV="false" rot="0">
            <a:off x="12382805" y="6096305"/>
            <a:ext cx="4763110" cy="7818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L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left, влево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R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right, вправо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S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/ </a:t>
            </a:r>
            <a:r>
              <a:rPr b="true" sz="12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N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stay, остаться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7" name="Shape 1097"/>
          <p:cNvSpPr txBox="true"/>
          <p:nvPr isPhoto="false"/>
        </p:nvSpPr>
        <p:spPr>
          <a:xfrm flipH="false" flipV="false" rot="0">
            <a:off x="1143000" y="7858353"/>
            <a:ext cx="16193109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ТАКТ РАБОТЫ · 4 ШАГА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8" name="Shape 1098"/>
          <p:cNvSpPr txBox="true"/>
          <p:nvPr isPhoto="false"/>
        </p:nvSpPr>
        <p:spPr>
          <a:xfrm flipH="false" flipV="false" rot="0">
            <a:off x="1143000" y="8363102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1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9" name="Shape 1099"/>
          <p:cNvSpPr txBox="true"/>
          <p:nvPr isPhoto="false"/>
        </p:nvSpPr>
        <p:spPr>
          <a:xfrm flipH="false" flipV="false" rot="0">
            <a:off x="1762049" y="8287207"/>
            <a:ext cx="28575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Прочесть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0" name="Shape 1100"/>
          <p:cNvSpPr txBox="true"/>
          <p:nvPr isPhoto="false"/>
        </p:nvSpPr>
        <p:spPr>
          <a:xfrm flipH="false" flipV="false" rot="0">
            <a:off x="1762049" y="8553298"/>
            <a:ext cx="2667305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символ под головкой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1" name="Shape 1101"/>
          <p:cNvSpPr txBox="true"/>
          <p:nvPr isPhoto="false"/>
        </p:nvSpPr>
        <p:spPr>
          <a:xfrm flipH="false" flipV="false" rot="0">
            <a:off x="5238598" y="8363102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2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2" name="Shape 1102"/>
          <p:cNvSpPr txBox="true"/>
          <p:nvPr isPhoto="false"/>
        </p:nvSpPr>
        <p:spPr>
          <a:xfrm flipH="false" flipV="false" rot="0">
            <a:off x="5857646" y="8287207"/>
            <a:ext cx="2857499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Найти команду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3" name="Shape 1103"/>
          <p:cNvSpPr txBox="true"/>
          <p:nvPr isPhoto="false"/>
        </p:nvSpPr>
        <p:spPr>
          <a:xfrm flipH="false" flipV="false" rot="0">
            <a:off x="5857646" y="8553298"/>
            <a:ext cx="2667305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по паре (q</a:t>
            </a:r>
            <a:r>
              <a:rPr sz="8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i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, a) в программе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4" name="Shape 1104"/>
          <p:cNvSpPr txBox="true"/>
          <p:nvPr isPhoto="false"/>
        </p:nvSpPr>
        <p:spPr>
          <a:xfrm flipH="false" flipV="false" rot="0">
            <a:off x="9334195" y="8363102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3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5" name="Shape 1105"/>
          <p:cNvSpPr txBox="true"/>
          <p:nvPr isPhoto="false"/>
        </p:nvSpPr>
        <p:spPr>
          <a:xfrm flipH="false" flipV="false" rot="0">
            <a:off x="9953244" y="8287207"/>
            <a:ext cx="3303727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Записать b и сменить состояние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6" name="Shape 1106"/>
          <p:cNvSpPr txBox="true"/>
          <p:nvPr isPhoto="false"/>
        </p:nvSpPr>
        <p:spPr>
          <a:xfrm flipH="false" flipV="false" rot="0">
            <a:off x="9953244" y="8706002"/>
            <a:ext cx="2667305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q</a:t>
            </a:r>
            <a:r>
              <a:rPr sz="8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i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⇒ q</a:t>
            </a:r>
            <a:r>
              <a:rPr sz="8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j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7" name="Shape 1107"/>
          <p:cNvSpPr txBox="true"/>
          <p:nvPr isPhoto="false"/>
        </p:nvSpPr>
        <p:spPr>
          <a:xfrm flipH="false" flipV="false" rot="0">
            <a:off x="13430707" y="8363102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4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8" name="Shape 1108"/>
          <p:cNvSpPr txBox="true"/>
          <p:nvPr isPhoto="false"/>
        </p:nvSpPr>
        <p:spPr>
          <a:xfrm flipH="false" flipV="false" rot="0">
            <a:off x="14049756" y="8287207"/>
            <a:ext cx="28575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3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Сдвинуть головку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9" name="Shape 1109"/>
          <p:cNvSpPr txBox="true"/>
          <p:nvPr isPhoto="false"/>
        </p:nvSpPr>
        <p:spPr>
          <a:xfrm flipH="false" flipV="false" rot="0">
            <a:off x="14049756" y="8553298"/>
            <a:ext cx="285750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по направлению D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10" name="Shape 1110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24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11" name="GroupShape 111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12" name="Shape 111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13" name="Shape 111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15" name="Picture 1115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116" name="Shape 1116"/>
          <p:cNvSpPr txBox="false"/>
          <p:nvPr isPhoto="false"/>
        </p:nvSpPr>
        <p:spPr>
          <a:xfrm flipH="false" flipV="false" rot="0">
            <a:off x="761695" y="2952598"/>
            <a:ext cx="16763695" cy="19046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17" name="Shape 1117"/>
          <p:cNvSpPr txBox="false"/>
          <p:nvPr isPhoto="false"/>
        </p:nvSpPr>
        <p:spPr>
          <a:xfrm flipH="false" flipV="false" rot="0">
            <a:off x="761695" y="5143500"/>
            <a:ext cx="16763695" cy="26673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118" name="Shape 1118"/>
          <p:cNvSpPr txBox="false"/>
          <p:nvPr isPhoto="false"/>
        </p:nvSpPr>
        <p:spPr>
          <a:xfrm flipH="false" flipV="false" rot="0">
            <a:off x="761695" y="8096098"/>
            <a:ext cx="16763695" cy="1333194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19" name="Shape 1119"/>
          <p:cNvSpPr txBox="false"/>
          <p:nvPr isPhoto="false"/>
        </p:nvSpPr>
        <p:spPr>
          <a:xfrm flipH="false" flipV="false" rot="0">
            <a:off x="2857500" y="6096305"/>
            <a:ext cx="761695" cy="761695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1120" name="Shape 1120"/>
          <p:cNvSpPr txBox="false"/>
          <p:nvPr isPhoto="false"/>
        </p:nvSpPr>
        <p:spPr>
          <a:xfrm flipH="false" flipV="false" rot="0">
            <a:off x="3619195" y="6096305"/>
            <a:ext cx="761695" cy="761695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1121" name="Shape 1121"/>
          <p:cNvSpPr txBox="false"/>
          <p:nvPr isPhoto="false"/>
        </p:nvSpPr>
        <p:spPr>
          <a:xfrm flipH="false" flipV="false" rot="0">
            <a:off x="4381805" y="6096305"/>
            <a:ext cx="761695" cy="761695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1122" name="Shape 1122"/>
          <p:cNvSpPr txBox="false"/>
          <p:nvPr isPhoto="false"/>
        </p:nvSpPr>
        <p:spPr>
          <a:xfrm flipH="false" flipV="false" rot="0">
            <a:off x="5143500" y="6096305"/>
            <a:ext cx="761695" cy="761695"/>
          </a:xfrm>
          <a:prstGeom prst="rect">
            <a:avLst/>
          </a:prstGeom>
          <a:solidFill>
            <a:srgbClr val="C9A961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1123" name="Shape 1123"/>
          <p:cNvSpPr txBox="false"/>
          <p:nvPr isPhoto="false"/>
        </p:nvSpPr>
        <p:spPr>
          <a:xfrm flipH="false" flipV="false" rot="0">
            <a:off x="5905195" y="6096305"/>
            <a:ext cx="761695" cy="761695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sp>
        <p:nvSpPr>
          <p:cNvPr hidden="false" id="1124" name="Shape 1124"/>
          <p:cNvSpPr txBox="false"/>
          <p:nvPr isPhoto="false"/>
        </p:nvSpPr>
        <p:spPr>
          <a:xfrm flipH="false" flipV="false" rot="0">
            <a:off x="6667804" y="6096305"/>
            <a:ext cx="761695" cy="761695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pic>
        <p:nvPicPr>
          <p:cNvPr hidden="false" id="1126" name="Picture 1126"/>
          <p:cNvPicPr preferRelativeResize="true"/>
          <p:nvPr isPhoto="false"/>
        </p:nvPicPr>
        <p:blipFill>
          <a:blip r:embed="rId2"/>
          <a:srcRect b="0" l="-412" r="-412" t="0"/>
          <a:stretch/>
        </p:blipFill>
        <p:spPr>
          <a:xfrm flipH="false" flipV="false" rot="0">
            <a:off x="761695" y="8096098"/>
            <a:ext cx="57606" cy="1333194"/>
          </a:xfrm>
          <a:prstGeom prst="rect">
            <a:avLst/>
          </a:prstGeom>
        </p:spPr>
      </p:pic>
      <p:sp>
        <p:nvSpPr>
          <p:cNvPr hidden="false" id="1127" name="Shape 1127"/>
          <p:cNvSpPr txBox="false"/>
          <p:nvPr isPhoto="false"/>
        </p:nvSpPr>
        <p:spPr>
          <a:xfrm flipH="false" flipV="false" rot="0">
            <a:off x="5447995" y="5886907"/>
            <a:ext cx="152705" cy="152705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152705" name="ODFRight"/>
              <a:gd fmla="val 152705" name="ODFBottom"/>
              <a:gd fmla="val 152705" name="ODFWidth"/>
              <a:gd fmla="val 152705" name="ODFHeight"/>
            </a:gdLst>
            <a:rect b="OXMLTextRectB" l="OXMLTextRectL" r="OXMLTextRectR" t="OXMLTextRectT"/>
            <a:pathLst>
              <a:path fill="norm" h="152705" stroke="true" w="152705">
                <a:moveTo>
                  <a:pt x="76352" y="152705"/>
                </a:moveTo>
                <a:lnTo>
                  <a:pt x="0" y="0"/>
                </a:lnTo>
                <a:lnTo>
                  <a:pt x="152705" y="0"/>
                </a:lnTo>
                <a:close/>
              </a:path>
            </a:pathLst>
          </a:custGeom>
          <a:solidFill>
            <a:srgbClr val="C9A961"/>
          </a:solidFill>
          <a:ln>
            <a:prstDash val="solid"/>
          </a:ln>
        </p:spPr>
      </p:sp>
      <p:sp>
        <p:nvSpPr>
          <p:cNvPr hidden="false" id="1128" name="Shape 1128"/>
          <p:cNvSpPr txBox="true"/>
          <p:nvPr isPhoto="false"/>
        </p:nvSpPr>
        <p:spPr>
          <a:xfrm flipH="false" flipV="false" rot="0">
            <a:off x="761695" y="342900"/>
            <a:ext cx="3846881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IV · 9.3 · Мгновенное описание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9" name="Shape 1129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2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0" name="Shape 1130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Конфигурация машины Тьюринга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32" name="Picture 1132"/>
          <p:cNvPicPr preferRelativeResize="true"/>
          <p:nvPr isPhoto="false"/>
        </p:nvPicPr>
        <p:blipFill>
          <a:blip r:embed="rId3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133" name="Shape 1133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Мгновенный «снимок» состояния МТ — тройка (лента, состояние, позиция головки)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4" name="Shape 1134"/>
          <p:cNvSpPr txBox="true"/>
          <p:nvPr isPhoto="false"/>
        </p:nvSpPr>
        <p:spPr>
          <a:xfrm flipH="false" flipV="false" rot="0">
            <a:off x="761695" y="3238805"/>
            <a:ext cx="167646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315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КОНФИГУРАЦИЯ · INSTANTANEOUS DESCRIPTION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5" name="Shape 1135"/>
          <p:cNvSpPr txBox="true"/>
          <p:nvPr isPhoto="false"/>
        </p:nvSpPr>
        <p:spPr>
          <a:xfrm flipH="false" flipV="false" rot="0">
            <a:off x="761695" y="3619195"/>
            <a:ext cx="16764609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4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α · q · β 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6" name="Shape 1136"/>
          <p:cNvSpPr txBox="true"/>
          <p:nvPr isPhoto="false"/>
        </p:nvSpPr>
        <p:spPr>
          <a:xfrm flipH="false" flipV="false" rot="0">
            <a:off x="761695" y="4476902"/>
            <a:ext cx="16764609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3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α — содержимое ленты слева от головки · q — текущее состояние · β — символы под головкой и справа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7" name="Shape 1137"/>
          <p:cNvSpPr txBox="true"/>
          <p:nvPr isPhoto="false"/>
        </p:nvSpPr>
        <p:spPr>
          <a:xfrm flipH="false" flipV="false" rot="0">
            <a:off x="1143000" y="5381244"/>
            <a:ext cx="161931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ПРИМЕР · ЛЕНТА И КОНФИГУРАЦИЯ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8" name="Shape 1138"/>
          <p:cNvSpPr txBox="true"/>
          <p:nvPr isPhoto="false"/>
        </p:nvSpPr>
        <p:spPr>
          <a:xfrm flipH="false" flipV="false" rot="0">
            <a:off x="2857500" y="6334049"/>
            <a:ext cx="762610" cy="3337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9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9" name="Shape 1139"/>
          <p:cNvSpPr txBox="true"/>
          <p:nvPr isPhoto="false"/>
        </p:nvSpPr>
        <p:spPr>
          <a:xfrm flipH="false" flipV="false" rot="0">
            <a:off x="3619195" y="6334049"/>
            <a:ext cx="762610" cy="3337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9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0" name="Shape 1140"/>
          <p:cNvSpPr txBox="true"/>
          <p:nvPr isPhoto="false"/>
        </p:nvSpPr>
        <p:spPr>
          <a:xfrm flipH="false" flipV="false" rot="0">
            <a:off x="4381805" y="6334049"/>
            <a:ext cx="762610" cy="3337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9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1" name="Shape 1141"/>
          <p:cNvSpPr txBox="true"/>
          <p:nvPr isPhoto="false"/>
        </p:nvSpPr>
        <p:spPr>
          <a:xfrm flipH="false" flipV="false" rot="0">
            <a:off x="5143500" y="6334049"/>
            <a:ext cx="762610" cy="3337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9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2" name="Shape 1142"/>
          <p:cNvSpPr txBox="true"/>
          <p:nvPr isPhoto="false"/>
        </p:nvSpPr>
        <p:spPr>
          <a:xfrm flipH="false" flipV="false" rot="0">
            <a:off x="5905195" y="6334049"/>
            <a:ext cx="762609" cy="3337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9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0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3" name="Shape 1143"/>
          <p:cNvSpPr txBox="true"/>
          <p:nvPr isPhoto="false"/>
        </p:nvSpPr>
        <p:spPr>
          <a:xfrm flipH="false" flipV="false" rot="0">
            <a:off x="6667804" y="6334049"/>
            <a:ext cx="762610" cy="3337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9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4" name="Shape 1144"/>
          <p:cNvSpPr txBox="true"/>
          <p:nvPr isPhoto="false"/>
        </p:nvSpPr>
        <p:spPr>
          <a:xfrm flipH="false" flipV="false" rot="0">
            <a:off x="5143500" y="5715000"/>
            <a:ext cx="762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pc="135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q₃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5" name="Shape 1145"/>
          <p:cNvSpPr txBox="true"/>
          <p:nvPr isPhoto="false"/>
        </p:nvSpPr>
        <p:spPr>
          <a:xfrm flipH="false" flipV="false" rot="0">
            <a:off x="7905902" y="6381598"/>
            <a:ext cx="1143000" cy="2953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8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⟹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6" name="Shape 1146"/>
          <p:cNvSpPr txBox="true"/>
          <p:nvPr isPhoto="false"/>
        </p:nvSpPr>
        <p:spPr>
          <a:xfrm flipH="false" flipV="false" rot="0">
            <a:off x="9239098" y="6286500"/>
            <a:ext cx="7620611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58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КОНФИГУРАЦИЯ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7" name="Shape 1147"/>
          <p:cNvSpPr txBox="true"/>
          <p:nvPr isPhoto="false"/>
        </p:nvSpPr>
        <p:spPr>
          <a:xfrm flipH="false" flipV="false" rot="0">
            <a:off x="9239098" y="6476695"/>
            <a:ext cx="7620611" cy="4956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110 </a:t>
            </a:r>
            <a:r>
              <a:rPr b="true" sz="28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q₃</a:t>
            </a:r>
            <a:r>
              <a:rPr b="true" sz="2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101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8" name="Shape 1148"/>
          <p:cNvSpPr txBox="true"/>
          <p:nvPr isPhoto="false"/>
        </p:nvSpPr>
        <p:spPr>
          <a:xfrm flipH="false" flipV="false" rot="0">
            <a:off x="2857500" y="7239304"/>
            <a:ext cx="3810305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α = «110» · β = «101»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9" name="Shape 1149"/>
          <p:cNvSpPr txBox="true"/>
          <p:nvPr isPhoto="false"/>
        </p:nvSpPr>
        <p:spPr>
          <a:xfrm flipH="false" flipV="false" rot="0">
            <a:off x="1143000" y="8334756"/>
            <a:ext cx="16193109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ВЫЧИСЛЕНИЕ МТ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50" name="Shape 1150"/>
          <p:cNvSpPr txBox="true"/>
          <p:nvPr isPhoto="false"/>
        </p:nvSpPr>
        <p:spPr>
          <a:xfrm flipH="false" flipV="false" rot="0">
            <a:off x="1143000" y="8620049"/>
            <a:ext cx="16573500" cy="3246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Последовательность конфигураций C₀ ⊢ C₁ ⊢ C₂ ⊢ …, где каждый шаг — применение одного правила перехода. Если достигнута </a:t>
            </a:r>
            <a:r>
              <a:rPr b="true" sz="15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q</a:t>
            </a:r>
            <a:r>
              <a:rPr b="true" sz="12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f</a:t>
            </a:r>
            <a:r>
              <a:rPr sz="15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— машина остановилась.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51" name="Shape 1151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25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52" name="GroupShape 115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53" name="Shape 115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54" name="Shape 115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56" name="Picture 1156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157" name="Shape 1157"/>
          <p:cNvSpPr txBox="false"/>
          <p:nvPr isPhoto="false"/>
        </p:nvSpPr>
        <p:spPr>
          <a:xfrm flipH="false" flipV="false" rot="0">
            <a:off x="761695" y="2762402"/>
            <a:ext cx="8382305" cy="38103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158" name="Shape 1158"/>
          <p:cNvSpPr txBox="false"/>
          <p:nvPr isPhoto="false"/>
        </p:nvSpPr>
        <p:spPr>
          <a:xfrm flipH="false" flipV="false" rot="0">
            <a:off x="9334195" y="2762402"/>
            <a:ext cx="8191195" cy="38103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59" name="Shape 1159"/>
          <p:cNvSpPr txBox="false"/>
          <p:nvPr isPhoto="false"/>
        </p:nvSpPr>
        <p:spPr>
          <a:xfrm flipH="false" flipV="false" rot="0">
            <a:off x="761695" y="6858000"/>
            <a:ext cx="16763695" cy="2572207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60" name="Shape 1160"/>
          <p:cNvSpPr txBox="false"/>
          <p:nvPr isPhoto="false"/>
        </p:nvSpPr>
        <p:spPr>
          <a:xfrm flipH="false" flipV="false" rot="0">
            <a:off x="761695" y="2762402"/>
            <a:ext cx="8382305" cy="5715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61" name="Shape 1161"/>
          <p:cNvSpPr txBox="false"/>
          <p:nvPr isPhoto="false"/>
        </p:nvSpPr>
        <p:spPr>
          <a:xfrm flipH="false" flipV="false" rot="0">
            <a:off x="1047902" y="3619195"/>
            <a:ext cx="571500" cy="571500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62" name="Shape 1162"/>
          <p:cNvSpPr txBox="false"/>
          <p:nvPr isPhoto="false"/>
        </p:nvSpPr>
        <p:spPr>
          <a:xfrm flipH="false" flipV="false" rot="0">
            <a:off x="1047902" y="4381805"/>
            <a:ext cx="571500" cy="571500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63" name="Shape 1163"/>
          <p:cNvSpPr txBox="false"/>
          <p:nvPr isPhoto="false"/>
        </p:nvSpPr>
        <p:spPr>
          <a:xfrm flipH="false" flipV="false" rot="0">
            <a:off x="1047902" y="5143500"/>
            <a:ext cx="571500" cy="571500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65" name="Picture 1165"/>
          <p:cNvPicPr preferRelativeResize="true"/>
          <p:nvPr isPhoto="false"/>
        </p:nvPicPr>
        <p:blipFill>
          <a:blip r:embed="rId2"/>
          <a:srcRect b="0" l="-2083" r="-2083" t="0"/>
          <a:stretch/>
        </p:blipFill>
        <p:spPr>
          <a:xfrm flipH="false" flipV="false" rot="0">
            <a:off x="1047902" y="5952744"/>
            <a:ext cx="7810804" cy="9144"/>
          </a:xfrm>
          <a:prstGeom prst="rect">
            <a:avLst/>
          </a:prstGeom>
        </p:spPr>
      </p:pic>
      <p:pic>
        <p:nvPicPr>
          <p:cNvPr hidden="false" id="1167" name="Picture 1167"/>
          <p:cNvPicPr preferRelativeResize="true"/>
          <p:nvPr isPhoto="false"/>
        </p:nvPicPr>
        <p:blipFill>
          <a:blip r:embed="rId3"/>
          <a:srcRect b="0" l="-2083" r="-2083" t="0"/>
          <a:stretch/>
        </p:blipFill>
        <p:spPr>
          <a:xfrm flipH="false" flipV="false" rot="0">
            <a:off x="9620402" y="5905195"/>
            <a:ext cx="7524598" cy="9144"/>
          </a:xfrm>
          <a:prstGeom prst="rect">
            <a:avLst/>
          </a:prstGeom>
        </p:spPr>
      </p:pic>
      <p:sp>
        <p:nvSpPr>
          <p:cNvPr hidden="false" id="1168" name="Shape 1168"/>
          <p:cNvSpPr txBox="false"/>
          <p:nvPr isPhoto="false"/>
        </p:nvSpPr>
        <p:spPr>
          <a:xfrm flipH="false" flipV="false" rot="0">
            <a:off x="1143000" y="7524598"/>
            <a:ext cx="5143500" cy="1619401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169" name="Shape 1169"/>
          <p:cNvSpPr txBox="false"/>
          <p:nvPr isPhoto="false"/>
        </p:nvSpPr>
        <p:spPr>
          <a:xfrm flipH="false" flipV="false" rot="0">
            <a:off x="6476695" y="7524598"/>
            <a:ext cx="5143499" cy="1619401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170" name="Shape 1170"/>
          <p:cNvSpPr txBox="false"/>
          <p:nvPr isPhoto="false"/>
        </p:nvSpPr>
        <p:spPr>
          <a:xfrm flipH="false" flipV="false" rot="0">
            <a:off x="11811305" y="7524598"/>
            <a:ext cx="5333695" cy="1619401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171" name="Shape 1171"/>
          <p:cNvSpPr txBox="true"/>
          <p:nvPr isPhoto="false"/>
        </p:nvSpPr>
        <p:spPr>
          <a:xfrm flipH="false" flipV="false" rot="0">
            <a:off x="761695" y="342900"/>
            <a:ext cx="5573268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IV · 9.4 · Программа инкремента двоичного числа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2" name="Shape 1172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3" name="Shape 1173"/>
          <p:cNvSpPr txBox="true"/>
          <p:nvPr isPhoto="false"/>
        </p:nvSpPr>
        <p:spPr>
          <a:xfrm flipH="false" flipV="false" rot="0">
            <a:off x="761695" y="1047902"/>
            <a:ext cx="16764609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Пример: инкремент двоичного числа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75" name="Picture 1175"/>
          <p:cNvPicPr preferRelativeResize="true"/>
          <p:nvPr isPhoto="false"/>
        </p:nvPicPr>
        <p:blipFill>
          <a:blip r:embed="rId4"/>
          <a:srcRect b="0" l="-404" r="-404" t="0"/>
          <a:stretch/>
        </p:blipFill>
        <p:spPr>
          <a:xfrm flipH="false" flipV="false" rot="0">
            <a:off x="761695" y="1809598"/>
            <a:ext cx="1143000" cy="28345"/>
          </a:xfrm>
          <a:prstGeom prst="rect">
            <a:avLst/>
          </a:prstGeom>
        </p:spPr>
      </p:pic>
      <p:sp>
        <p:nvSpPr>
          <p:cNvPr hidden="false" id="1176" name="Shape 1176"/>
          <p:cNvSpPr txBox="true"/>
          <p:nvPr isPhoto="false"/>
        </p:nvSpPr>
        <p:spPr>
          <a:xfrm flipH="false" flipV="false" rot="0">
            <a:off x="761695" y="2048256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Головка стоит на младшем разряде. Задача — заменить n на n+1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7" name="Shape 1177"/>
          <p:cNvSpPr txBox="true"/>
          <p:nvPr isPhoto="false"/>
        </p:nvSpPr>
        <p:spPr>
          <a:xfrm flipH="false" flipV="false" rot="0">
            <a:off x="1047902" y="2933395"/>
            <a:ext cx="78108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ПРОГРАММА · 3 КОМАНДЫ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8" name="Shape 1178"/>
          <p:cNvSpPr txBox="true"/>
          <p:nvPr isPhoto="false"/>
        </p:nvSpPr>
        <p:spPr>
          <a:xfrm flipH="false" flipV="false" rot="0">
            <a:off x="1047902" y="3762756"/>
            <a:ext cx="571500" cy="2670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9" name="Shape 1179"/>
          <p:cNvSpPr txBox="true"/>
          <p:nvPr isPhoto="false"/>
        </p:nvSpPr>
        <p:spPr>
          <a:xfrm flipH="false" flipV="false" rot="0">
            <a:off x="1809598" y="3762756"/>
            <a:ext cx="7239304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( q₀, </a:t>
            </a:r>
            <a:r>
              <a:rPr b="true" sz="18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) → ( q₀, </a:t>
            </a:r>
            <a:r>
              <a:rPr b="true" sz="18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, </a:t>
            </a:r>
            <a:r>
              <a:rPr b="true" sz="18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L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)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0" name="Shape 1180"/>
          <p:cNvSpPr txBox="true"/>
          <p:nvPr isPhoto="false"/>
        </p:nvSpPr>
        <p:spPr>
          <a:xfrm flipH="false" flipV="false" rot="0">
            <a:off x="1809598" y="4048049"/>
            <a:ext cx="7239304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видим 1 → пишем 0, переносим 1 влево, остаёмся в q₀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1" name="Shape 1181"/>
          <p:cNvSpPr txBox="true"/>
          <p:nvPr isPhoto="false"/>
        </p:nvSpPr>
        <p:spPr>
          <a:xfrm flipH="false" flipV="false" rot="0">
            <a:off x="1047902" y="4524451"/>
            <a:ext cx="571500" cy="2670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2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2" name="Shape 1182"/>
          <p:cNvSpPr txBox="true"/>
          <p:nvPr isPhoto="false"/>
        </p:nvSpPr>
        <p:spPr>
          <a:xfrm flipH="false" flipV="false" rot="0">
            <a:off x="1809598" y="4524451"/>
            <a:ext cx="7239304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( q₀, </a:t>
            </a:r>
            <a:r>
              <a:rPr b="true" sz="18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) → ( q</a:t>
            </a:r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f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, </a:t>
            </a:r>
            <a:r>
              <a:rPr b="true" sz="18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, </a:t>
            </a:r>
            <a:r>
              <a:rPr b="true" sz="18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N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)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3" name="Shape 1183"/>
          <p:cNvSpPr txBox="true"/>
          <p:nvPr isPhoto="false"/>
        </p:nvSpPr>
        <p:spPr>
          <a:xfrm flipH="false" flipV="false" rot="0">
            <a:off x="1809598" y="4809744"/>
            <a:ext cx="7239304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видим 0 → пишем 1, переходим в q</a:t>
            </a:r>
            <a:r>
              <a:rPr sz="8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f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, остановка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4" name="Shape 1184"/>
          <p:cNvSpPr txBox="true"/>
          <p:nvPr isPhoto="false"/>
        </p:nvSpPr>
        <p:spPr>
          <a:xfrm flipH="false" flipV="false" rot="0">
            <a:off x="1047902" y="5286146"/>
            <a:ext cx="571500" cy="2670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3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5" name="Shape 1185"/>
          <p:cNvSpPr txBox="true"/>
          <p:nvPr isPhoto="false"/>
        </p:nvSpPr>
        <p:spPr>
          <a:xfrm flipH="false" flipV="false" rot="0">
            <a:off x="1809598" y="5286146"/>
            <a:ext cx="7239304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( q₀, </a:t>
            </a:r>
            <a:r>
              <a:rPr b="true" sz="18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□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) → ( q</a:t>
            </a:r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f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, </a:t>
            </a:r>
            <a:r>
              <a:rPr b="true" sz="1800">
                <a:solidFill>
                  <a:srgbClr val="1A3A75"/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, </a:t>
            </a:r>
            <a:r>
              <a:rPr b="true" sz="18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N</a:t>
            </a:r>
            <a:r>
              <a:rPr sz="18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)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6" name="Shape 1186"/>
          <p:cNvSpPr txBox="true"/>
          <p:nvPr isPhoto="false"/>
        </p:nvSpPr>
        <p:spPr>
          <a:xfrm flipH="false" flipV="false" rot="0">
            <a:off x="1809598" y="5572354"/>
            <a:ext cx="7239304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встретили «пусто» (перенос вышел за разряды) → дописываем 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7" name="Shape 1187"/>
          <p:cNvSpPr txBox="true"/>
          <p:nvPr isPhoto="false"/>
        </p:nvSpPr>
        <p:spPr>
          <a:xfrm flipH="false" flipV="false" rot="0">
            <a:off x="1047902" y="6143854"/>
            <a:ext cx="7810804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 Σ = {0, 1} · Q = {q₀, q</a:t>
            </a:r>
            <a:r>
              <a:rPr sz="8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f</a:t>
            </a:r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} · старт — на младшем (правом) разряде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8" name="Shape 1188"/>
          <p:cNvSpPr txBox="true"/>
          <p:nvPr isPhoto="false"/>
        </p:nvSpPr>
        <p:spPr>
          <a:xfrm flipH="false" flipV="false" rot="0">
            <a:off x="9620402" y="2952598"/>
            <a:ext cx="7620611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ПРОГОН НА ВХОДЕ 1011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9" name="Shape 1189"/>
          <p:cNvSpPr txBox="true"/>
          <p:nvPr isPhoto="false"/>
        </p:nvSpPr>
        <p:spPr>
          <a:xfrm flipH="false" flipV="false" rot="0">
            <a:off x="9620402" y="3238805"/>
            <a:ext cx="762061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FFFFFF">
                    <a:alpha val="78000"/>
                  </a:srgbClr>
                </a:solidFill>
                <a:latin typeface="PT Serif"/>
                <a:ea typeface="PT Serif"/>
                <a:cs typeface="PT Serif"/>
              </a:rPr>
              <a:t>11 + 1 = 12 в десятичной системе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0" name="Shape 1190"/>
          <p:cNvSpPr txBox="true"/>
          <p:nvPr isPhoto="false"/>
        </p:nvSpPr>
        <p:spPr>
          <a:xfrm flipH="false" flipV="false" rot="0">
            <a:off x="9620402" y="3619195"/>
            <a:ext cx="7620611" cy="15151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□ 1 0 1 </a:t>
            </a:r>
            <a:r>
              <a:rPr sz="1500">
                <a:solidFill>
                  <a:srgbClr val="0A1F44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5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□ </a:t>
            </a:r>
            <a:r>
              <a:rPr sz="15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[q₀]</a:t>
            </a:r>
            <a:r>
              <a:rPr sz="15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— команда 1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5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□ 1 0 </a:t>
            </a:r>
            <a:r>
              <a:rPr sz="1500">
                <a:solidFill>
                  <a:srgbClr val="0A1F44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5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0 □ </a:t>
            </a:r>
            <a:r>
              <a:rPr sz="15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[q₀]</a:t>
            </a:r>
            <a:r>
              <a:rPr sz="15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— команда 1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5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□ 1 </a:t>
            </a:r>
            <a:r>
              <a:rPr sz="1500">
                <a:solidFill>
                  <a:srgbClr val="0A1F44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15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0 0 □ </a:t>
            </a:r>
            <a:r>
              <a:rPr sz="15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[q₀]</a:t>
            </a:r>
            <a:r>
              <a:rPr sz="1500">
                <a:solidFill>
                  <a:srgbClr val="5A6378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— команда 2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5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□ 1 </a:t>
            </a:r>
            <a:r>
              <a:rPr sz="1500">
                <a:solidFill>
                  <a:srgbClr val="0A1F44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5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 0 0 □ </a:t>
            </a:r>
            <a:r>
              <a:rPr b="true" sz="15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[q</a:t>
            </a:r>
            <a:r>
              <a:rPr b="true" sz="12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f</a:t>
            </a:r>
            <a:r>
              <a:rPr b="true" sz="15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]</a:t>
            </a:r>
            <a:r>
              <a:rPr sz="15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— стоп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1" name="Shape 1191"/>
          <p:cNvSpPr txBox="true"/>
          <p:nvPr isPhoto="false"/>
        </p:nvSpPr>
        <p:spPr>
          <a:xfrm flipH="false" flipV="false" rot="0">
            <a:off x="9620402" y="6096305"/>
            <a:ext cx="7620611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 Результат: </a:t>
            </a:r>
            <a:r>
              <a:rPr b="true" sz="1300">
                <a:solidFill>
                  <a:srgbClr val="C9A961"/>
                </a:solidFill>
                <a:latin typeface="JetBrains Mono"/>
                <a:ea typeface="JetBrains Mono"/>
                <a:cs typeface="JetBrains Mono"/>
              </a:rPr>
              <a:t>1100</a:t>
            </a:r>
            <a:r>
              <a:rPr sz="13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 = 12</a:t>
            </a:r>
            <a:r>
              <a:rPr sz="11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10</a:t>
            </a:r>
            <a:r>
              <a:rPr sz="130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 ✓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2" name="Shape 1192"/>
          <p:cNvSpPr txBox="true"/>
          <p:nvPr isPhoto="false"/>
        </p:nvSpPr>
        <p:spPr>
          <a:xfrm flipH="false" flipV="false" rot="0">
            <a:off x="1143000" y="7095743"/>
            <a:ext cx="16193109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ЛОГИКА «СТОЛБИКОМ»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3" name="Shape 1193"/>
          <p:cNvSpPr txBox="true"/>
          <p:nvPr isPhoto="false"/>
        </p:nvSpPr>
        <p:spPr>
          <a:xfrm flipH="false" flipV="false" rot="0">
            <a:off x="1333195" y="7667243"/>
            <a:ext cx="4953305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Случай: видим 1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4" name="Shape 1194"/>
          <p:cNvSpPr txBox="true"/>
          <p:nvPr isPhoto="false"/>
        </p:nvSpPr>
        <p:spPr>
          <a:xfrm flipH="false" flipV="false" rot="0">
            <a:off x="1333195" y="8001000"/>
            <a:ext cx="4953305" cy="4864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1 + 1 = 10 в двоичной.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Пишем 0, перенос «1» передаём в старший разряд (сдвиг </a:t>
            </a:r>
            <a:r>
              <a:rPr b="true" sz="1200">
                <a:solidFill>
                  <a:srgbClr val="D64545"/>
                </a:solidFill>
                <a:latin typeface="JetBrains Mono"/>
                <a:ea typeface="JetBrains Mono"/>
                <a:cs typeface="JetBrains Mono"/>
              </a:rPr>
              <a:t>L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).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5" name="Shape 1195"/>
          <p:cNvSpPr txBox="true"/>
          <p:nvPr isPhoto="false"/>
        </p:nvSpPr>
        <p:spPr>
          <a:xfrm flipH="false" flipV="false" rot="0">
            <a:off x="6667804" y="7667243"/>
            <a:ext cx="4953304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Случай: видим 0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6" name="Shape 1196"/>
          <p:cNvSpPr txBox="true"/>
          <p:nvPr isPhoto="false"/>
        </p:nvSpPr>
        <p:spPr>
          <a:xfrm flipH="false" flipV="false" rot="0">
            <a:off x="6667804" y="8001000"/>
            <a:ext cx="4953304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0 + 1 = 1 без переноса.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Пишем 1 и останавливаемся в </a:t>
            </a:r>
            <a:r>
              <a:rPr b="true" sz="12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q</a:t>
            </a:r>
            <a:r>
              <a:rPr b="true" sz="900">
                <a:solidFill>
                  <a:srgbClr val="0A1F44"/>
                </a:solidFill>
                <a:latin typeface="PT Sans"/>
                <a:ea typeface="PT Sans"/>
                <a:cs typeface="PT Sans"/>
              </a:rPr>
              <a:t>f</a:t>
            </a:r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7" name="Shape 1197"/>
          <p:cNvSpPr txBox="true"/>
          <p:nvPr isPhoto="false"/>
        </p:nvSpPr>
        <p:spPr>
          <a:xfrm flipH="false" flipV="false" rot="0">
            <a:off x="12001500" y="7667243"/>
            <a:ext cx="5143500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Случай: видим □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8" name="Shape 1198"/>
          <p:cNvSpPr txBox="true"/>
          <p:nvPr isPhoto="false"/>
        </p:nvSpPr>
        <p:spPr>
          <a:xfrm flipH="false" flipV="false" rot="0">
            <a:off x="12001500" y="8001000"/>
            <a:ext cx="5143500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Перенос «вышел» за старшие разряды.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Дописываем 1 — получили число длиннее на 1.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9" name="Shape 1199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26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00" name="GroupShape 120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01" name="Shape 120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02" name="Shape 120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204" name="Picture 1204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205" name="Shape 1205"/>
          <p:cNvSpPr txBox="false"/>
          <p:nvPr isPhoto="false"/>
        </p:nvSpPr>
        <p:spPr>
          <a:xfrm flipH="false" flipV="false" rot="0">
            <a:off x="761695" y="2952598"/>
            <a:ext cx="10477196" cy="6476694"/>
          </a:xfrm>
          <a:prstGeom prst="rect">
            <a:avLst/>
          </a:prstGeom>
          <a:solidFill>
            <a:srgbClr val="F2F5FA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206" name="Shape 1206"/>
          <p:cNvSpPr txBox="false"/>
          <p:nvPr isPhoto="false"/>
        </p:nvSpPr>
        <p:spPr>
          <a:xfrm flipH="false" flipV="false" rot="0">
            <a:off x="11430000" y="2952598"/>
            <a:ext cx="6096305" cy="6476694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07" name="Shape 1207"/>
          <p:cNvSpPr txBox="false"/>
          <p:nvPr isPhoto="false"/>
        </p:nvSpPr>
        <p:spPr>
          <a:xfrm flipH="false" flipV="false" rot="0">
            <a:off x="3238805" y="3810305"/>
            <a:ext cx="5333695" cy="571500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209" name="Picture 1209"/>
          <p:cNvPicPr preferRelativeResize="true"/>
          <p:nvPr isPhoto="false"/>
        </p:nvPicPr>
        <p:blipFill>
          <a:blip r:embed="rId2"/>
          <a:srcRect b="-420" l="0" r="0" t="-420"/>
          <a:stretch/>
        </p:blipFill>
        <p:spPr>
          <a:xfrm flipH="false" flipV="false" rot="0">
            <a:off x="5715000" y="4572000"/>
            <a:ext cx="28345" cy="476401"/>
          </a:xfrm>
          <a:prstGeom prst="rect">
            <a:avLst/>
          </a:prstGeom>
        </p:spPr>
      </p:pic>
      <p:sp>
        <p:nvSpPr>
          <p:cNvPr hidden="false" id="1210" name="Shape 1210"/>
          <p:cNvSpPr txBox="false"/>
          <p:nvPr isPhoto="false"/>
        </p:nvSpPr>
        <p:spPr>
          <a:xfrm flipH="false" flipV="false" rot="0">
            <a:off x="2857500" y="5048402"/>
            <a:ext cx="7619695" cy="476401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pic>
        <p:nvPicPr>
          <p:cNvPr hidden="false" id="1212" name="Picture 1212"/>
          <p:cNvPicPr preferRelativeResize="true"/>
          <p:nvPr isPhoto="false"/>
        </p:nvPicPr>
        <p:blipFill>
          <a:blip r:embed="rId2"/>
          <a:srcRect b="-420" l="0" r="0" t="-420"/>
          <a:stretch/>
        </p:blipFill>
        <p:spPr>
          <a:xfrm flipH="false" flipV="false" rot="0">
            <a:off x="6858000" y="5810098"/>
            <a:ext cx="28346" cy="476401"/>
          </a:xfrm>
          <a:prstGeom prst="rect">
            <a:avLst/>
          </a:prstGeom>
        </p:spPr>
      </p:pic>
      <p:sp>
        <p:nvSpPr>
          <p:cNvPr hidden="false" id="1213" name="Shape 1213"/>
          <p:cNvSpPr txBox="false"/>
          <p:nvPr isPhoto="false"/>
        </p:nvSpPr>
        <p:spPr>
          <a:xfrm flipH="false" flipV="false" rot="0">
            <a:off x="2857500" y="6286500"/>
            <a:ext cx="7619695" cy="476401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pic>
        <p:nvPicPr>
          <p:cNvPr hidden="false" id="1215" name="Picture 1215"/>
          <p:cNvPicPr preferRelativeResize="true"/>
          <p:nvPr isPhoto="false"/>
        </p:nvPicPr>
        <p:blipFill>
          <a:blip r:embed="rId2"/>
          <a:srcRect b="-420" l="0" r="0" t="-420"/>
          <a:stretch/>
        </p:blipFill>
        <p:spPr>
          <a:xfrm flipH="false" flipV="false" rot="0">
            <a:off x="4953305" y="7048195"/>
            <a:ext cx="28345" cy="476401"/>
          </a:xfrm>
          <a:prstGeom prst="rect">
            <a:avLst/>
          </a:prstGeom>
        </p:spPr>
      </p:pic>
      <p:sp>
        <p:nvSpPr>
          <p:cNvPr hidden="false" id="1216" name="Shape 1216"/>
          <p:cNvSpPr txBox="false"/>
          <p:nvPr isPhoto="false"/>
        </p:nvSpPr>
        <p:spPr>
          <a:xfrm flipH="false" flipV="false" rot="0">
            <a:off x="2857500" y="7524598"/>
            <a:ext cx="7619695" cy="476401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75"/>
            </a:solidFill>
            <a:prstDash val="solid"/>
          </a:ln>
        </p:spPr>
      </p:sp>
      <p:pic>
        <p:nvPicPr>
          <p:cNvPr hidden="false" id="1218" name="Picture 1218"/>
          <p:cNvPicPr preferRelativeResize="true"/>
          <p:nvPr isPhoto="false"/>
        </p:nvPicPr>
        <p:blipFill>
          <a:blip r:embed="rId3"/>
          <a:srcRect b="0" l="-2089" r="-2089" t="0"/>
          <a:stretch/>
        </p:blipFill>
        <p:spPr>
          <a:xfrm flipH="false" flipV="false" rot="0">
            <a:off x="11716207" y="5143500"/>
            <a:ext cx="5524805" cy="9144"/>
          </a:xfrm>
          <a:prstGeom prst="rect">
            <a:avLst/>
          </a:prstGeom>
        </p:spPr>
      </p:pic>
      <p:pic>
        <p:nvPicPr>
          <p:cNvPr hidden="false" id="1220" name="Picture 1220"/>
          <p:cNvPicPr preferRelativeResize="true"/>
          <p:nvPr isPhoto="false"/>
        </p:nvPicPr>
        <p:blipFill>
          <a:blip r:embed="rId3"/>
          <a:srcRect b="0" l="-2089" r="-2089" t="0"/>
          <a:stretch/>
        </p:blipFill>
        <p:spPr>
          <a:xfrm flipH="false" flipV="false" rot="0">
            <a:off x="11716207" y="7524598"/>
            <a:ext cx="5524805" cy="9143"/>
          </a:xfrm>
          <a:prstGeom prst="rect">
            <a:avLst/>
          </a:prstGeom>
        </p:spPr>
      </p:pic>
      <p:sp>
        <p:nvSpPr>
          <p:cNvPr hidden="false" id="1221" name="Shape 1221"/>
          <p:cNvSpPr txBox="false"/>
          <p:nvPr isPhoto="false"/>
        </p:nvSpPr>
        <p:spPr>
          <a:xfrm flipH="false" flipV="false" rot="0">
            <a:off x="5524805" y="5048402"/>
            <a:ext cx="476401" cy="476401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22" name="Shape 1222"/>
          <p:cNvSpPr txBox="false"/>
          <p:nvPr isPhoto="false"/>
        </p:nvSpPr>
        <p:spPr>
          <a:xfrm flipH="false" flipV="false" rot="0">
            <a:off x="6667804" y="6286500"/>
            <a:ext cx="476401" cy="476401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23" name="Shape 1223"/>
          <p:cNvSpPr txBox="false"/>
          <p:nvPr isPhoto="false"/>
        </p:nvSpPr>
        <p:spPr>
          <a:xfrm flipH="false" flipV="false" rot="0">
            <a:off x="4762195" y="7524598"/>
            <a:ext cx="476401" cy="476401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225" name="Picture 122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3333902" y="5048402"/>
            <a:ext cx="9144" cy="476401"/>
          </a:xfrm>
          <a:prstGeom prst="rect">
            <a:avLst/>
          </a:prstGeom>
        </p:spPr>
      </p:pic>
      <p:pic>
        <p:nvPicPr>
          <p:cNvPr hidden="false" id="1227" name="Picture 122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3810305" y="5048402"/>
            <a:ext cx="9144" cy="476401"/>
          </a:xfrm>
          <a:prstGeom prst="rect">
            <a:avLst/>
          </a:prstGeom>
        </p:spPr>
      </p:pic>
      <p:pic>
        <p:nvPicPr>
          <p:cNvPr hidden="false" id="1229" name="Picture 122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4286707" y="5048402"/>
            <a:ext cx="9144" cy="476401"/>
          </a:xfrm>
          <a:prstGeom prst="rect">
            <a:avLst/>
          </a:prstGeom>
        </p:spPr>
      </p:pic>
      <p:pic>
        <p:nvPicPr>
          <p:cNvPr hidden="false" id="1231" name="Picture 1231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4762195" y="5048402"/>
            <a:ext cx="9144" cy="476401"/>
          </a:xfrm>
          <a:prstGeom prst="rect">
            <a:avLst/>
          </a:prstGeom>
        </p:spPr>
      </p:pic>
      <p:pic>
        <p:nvPicPr>
          <p:cNvPr hidden="false" id="1233" name="Picture 1233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5238598" y="5048402"/>
            <a:ext cx="9144" cy="476401"/>
          </a:xfrm>
          <a:prstGeom prst="rect">
            <a:avLst/>
          </a:prstGeom>
        </p:spPr>
      </p:pic>
      <p:pic>
        <p:nvPicPr>
          <p:cNvPr hidden="false" id="1235" name="Picture 123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6001207" y="5048402"/>
            <a:ext cx="9144" cy="476401"/>
          </a:xfrm>
          <a:prstGeom prst="rect">
            <a:avLst/>
          </a:prstGeom>
        </p:spPr>
      </p:pic>
      <p:pic>
        <p:nvPicPr>
          <p:cNvPr hidden="false" id="1237" name="Picture 123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6476695" y="5048402"/>
            <a:ext cx="9144" cy="476401"/>
          </a:xfrm>
          <a:prstGeom prst="rect">
            <a:avLst/>
          </a:prstGeom>
        </p:spPr>
      </p:pic>
      <p:pic>
        <p:nvPicPr>
          <p:cNvPr hidden="false" id="1239" name="Picture 123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6953098" y="5048402"/>
            <a:ext cx="9143" cy="476401"/>
          </a:xfrm>
          <a:prstGeom prst="rect">
            <a:avLst/>
          </a:prstGeom>
        </p:spPr>
      </p:pic>
      <p:pic>
        <p:nvPicPr>
          <p:cNvPr hidden="false" id="1241" name="Picture 1241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7429500" y="5048402"/>
            <a:ext cx="9143" cy="476401"/>
          </a:xfrm>
          <a:prstGeom prst="rect">
            <a:avLst/>
          </a:prstGeom>
        </p:spPr>
      </p:pic>
      <p:pic>
        <p:nvPicPr>
          <p:cNvPr hidden="false" id="1243" name="Picture 1243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7905902" y="5048402"/>
            <a:ext cx="9143" cy="476401"/>
          </a:xfrm>
          <a:prstGeom prst="rect">
            <a:avLst/>
          </a:prstGeom>
        </p:spPr>
      </p:pic>
      <p:pic>
        <p:nvPicPr>
          <p:cNvPr hidden="false" id="1245" name="Picture 124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8382304" y="5048402"/>
            <a:ext cx="9143" cy="476401"/>
          </a:xfrm>
          <a:prstGeom prst="rect">
            <a:avLst/>
          </a:prstGeom>
        </p:spPr>
      </p:pic>
      <p:pic>
        <p:nvPicPr>
          <p:cNvPr hidden="false" id="1247" name="Picture 124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8858707" y="5048402"/>
            <a:ext cx="9143" cy="476401"/>
          </a:xfrm>
          <a:prstGeom prst="rect">
            <a:avLst/>
          </a:prstGeom>
        </p:spPr>
      </p:pic>
      <p:pic>
        <p:nvPicPr>
          <p:cNvPr hidden="false" id="1249" name="Picture 124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9334195" y="5048402"/>
            <a:ext cx="9143" cy="476401"/>
          </a:xfrm>
          <a:prstGeom prst="rect">
            <a:avLst/>
          </a:prstGeom>
        </p:spPr>
      </p:pic>
      <p:pic>
        <p:nvPicPr>
          <p:cNvPr hidden="false" id="1251" name="Picture 1251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9810598" y="5048402"/>
            <a:ext cx="9143" cy="476401"/>
          </a:xfrm>
          <a:prstGeom prst="rect">
            <a:avLst/>
          </a:prstGeom>
        </p:spPr>
      </p:pic>
      <p:pic>
        <p:nvPicPr>
          <p:cNvPr hidden="false" id="1253" name="Picture 1253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10287000" y="5048402"/>
            <a:ext cx="9143" cy="476401"/>
          </a:xfrm>
          <a:prstGeom prst="rect">
            <a:avLst/>
          </a:prstGeom>
        </p:spPr>
      </p:pic>
      <p:pic>
        <p:nvPicPr>
          <p:cNvPr hidden="false" id="1255" name="Picture 125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3333902" y="6286500"/>
            <a:ext cx="9144" cy="476401"/>
          </a:xfrm>
          <a:prstGeom prst="rect">
            <a:avLst/>
          </a:prstGeom>
        </p:spPr>
      </p:pic>
      <p:pic>
        <p:nvPicPr>
          <p:cNvPr hidden="false" id="1257" name="Picture 125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3810305" y="6286500"/>
            <a:ext cx="9144" cy="476401"/>
          </a:xfrm>
          <a:prstGeom prst="rect">
            <a:avLst/>
          </a:prstGeom>
        </p:spPr>
      </p:pic>
      <p:pic>
        <p:nvPicPr>
          <p:cNvPr hidden="false" id="1259" name="Picture 125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4286707" y="6286500"/>
            <a:ext cx="9144" cy="476401"/>
          </a:xfrm>
          <a:prstGeom prst="rect">
            <a:avLst/>
          </a:prstGeom>
        </p:spPr>
      </p:pic>
      <p:pic>
        <p:nvPicPr>
          <p:cNvPr hidden="false" id="1261" name="Picture 1261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4762195" y="6286500"/>
            <a:ext cx="9144" cy="476401"/>
          </a:xfrm>
          <a:prstGeom prst="rect">
            <a:avLst/>
          </a:prstGeom>
        </p:spPr>
      </p:pic>
      <p:pic>
        <p:nvPicPr>
          <p:cNvPr hidden="false" id="1263" name="Picture 1263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5238598" y="6286500"/>
            <a:ext cx="9144" cy="476401"/>
          </a:xfrm>
          <a:prstGeom prst="rect">
            <a:avLst/>
          </a:prstGeom>
        </p:spPr>
      </p:pic>
      <p:pic>
        <p:nvPicPr>
          <p:cNvPr hidden="false" id="1265" name="Picture 126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5715000" y="6286500"/>
            <a:ext cx="9144" cy="476401"/>
          </a:xfrm>
          <a:prstGeom prst="rect">
            <a:avLst/>
          </a:prstGeom>
        </p:spPr>
      </p:pic>
      <p:pic>
        <p:nvPicPr>
          <p:cNvPr hidden="false" id="1267" name="Picture 126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6191402" y="6286500"/>
            <a:ext cx="9144" cy="476401"/>
          </a:xfrm>
          <a:prstGeom prst="rect">
            <a:avLst/>
          </a:prstGeom>
        </p:spPr>
      </p:pic>
      <p:pic>
        <p:nvPicPr>
          <p:cNvPr hidden="false" id="1269" name="Picture 126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7144207" y="6286500"/>
            <a:ext cx="9143" cy="476401"/>
          </a:xfrm>
          <a:prstGeom prst="rect">
            <a:avLst/>
          </a:prstGeom>
        </p:spPr>
      </p:pic>
      <p:pic>
        <p:nvPicPr>
          <p:cNvPr hidden="false" id="1271" name="Picture 1271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7619695" y="6286500"/>
            <a:ext cx="9143" cy="476401"/>
          </a:xfrm>
          <a:prstGeom prst="rect">
            <a:avLst/>
          </a:prstGeom>
        </p:spPr>
      </p:pic>
      <p:pic>
        <p:nvPicPr>
          <p:cNvPr hidden="false" id="1273" name="Picture 1273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8096098" y="6286500"/>
            <a:ext cx="9143" cy="476401"/>
          </a:xfrm>
          <a:prstGeom prst="rect">
            <a:avLst/>
          </a:prstGeom>
        </p:spPr>
      </p:pic>
      <p:pic>
        <p:nvPicPr>
          <p:cNvPr hidden="false" id="1275" name="Picture 127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8572500" y="6286500"/>
            <a:ext cx="9143" cy="476401"/>
          </a:xfrm>
          <a:prstGeom prst="rect">
            <a:avLst/>
          </a:prstGeom>
        </p:spPr>
      </p:pic>
      <p:pic>
        <p:nvPicPr>
          <p:cNvPr hidden="false" id="1277" name="Picture 127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9048902" y="6286500"/>
            <a:ext cx="9143" cy="476401"/>
          </a:xfrm>
          <a:prstGeom prst="rect">
            <a:avLst/>
          </a:prstGeom>
        </p:spPr>
      </p:pic>
      <p:pic>
        <p:nvPicPr>
          <p:cNvPr hidden="false" id="1279" name="Picture 127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9525305" y="6286500"/>
            <a:ext cx="9143" cy="476401"/>
          </a:xfrm>
          <a:prstGeom prst="rect">
            <a:avLst/>
          </a:prstGeom>
        </p:spPr>
      </p:pic>
      <p:pic>
        <p:nvPicPr>
          <p:cNvPr hidden="false" id="1281" name="Picture 1281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10001707" y="6286500"/>
            <a:ext cx="9143" cy="476401"/>
          </a:xfrm>
          <a:prstGeom prst="rect">
            <a:avLst/>
          </a:prstGeom>
        </p:spPr>
      </p:pic>
      <p:pic>
        <p:nvPicPr>
          <p:cNvPr hidden="false" id="1283" name="Picture 1283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3333902" y="7524598"/>
            <a:ext cx="9144" cy="476401"/>
          </a:xfrm>
          <a:prstGeom prst="rect">
            <a:avLst/>
          </a:prstGeom>
        </p:spPr>
      </p:pic>
      <p:pic>
        <p:nvPicPr>
          <p:cNvPr hidden="false" id="1285" name="Picture 128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3810305" y="7524598"/>
            <a:ext cx="9144" cy="476401"/>
          </a:xfrm>
          <a:prstGeom prst="rect">
            <a:avLst/>
          </a:prstGeom>
        </p:spPr>
      </p:pic>
      <p:pic>
        <p:nvPicPr>
          <p:cNvPr hidden="false" id="1287" name="Picture 128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4286707" y="7524598"/>
            <a:ext cx="9144" cy="476401"/>
          </a:xfrm>
          <a:prstGeom prst="rect">
            <a:avLst/>
          </a:prstGeom>
        </p:spPr>
      </p:pic>
      <p:pic>
        <p:nvPicPr>
          <p:cNvPr hidden="false" id="1289" name="Picture 128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5238598" y="7524598"/>
            <a:ext cx="9144" cy="476401"/>
          </a:xfrm>
          <a:prstGeom prst="rect">
            <a:avLst/>
          </a:prstGeom>
        </p:spPr>
      </p:pic>
      <p:pic>
        <p:nvPicPr>
          <p:cNvPr hidden="false" id="1291" name="Picture 1291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5715000" y="7524598"/>
            <a:ext cx="9144" cy="476401"/>
          </a:xfrm>
          <a:prstGeom prst="rect">
            <a:avLst/>
          </a:prstGeom>
        </p:spPr>
      </p:pic>
      <p:pic>
        <p:nvPicPr>
          <p:cNvPr hidden="false" id="1293" name="Picture 1293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6191402" y="7524598"/>
            <a:ext cx="9144" cy="476401"/>
          </a:xfrm>
          <a:prstGeom prst="rect">
            <a:avLst/>
          </a:prstGeom>
        </p:spPr>
      </p:pic>
      <p:pic>
        <p:nvPicPr>
          <p:cNvPr hidden="false" id="1295" name="Picture 129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6667804" y="7524598"/>
            <a:ext cx="9143" cy="476401"/>
          </a:xfrm>
          <a:prstGeom prst="rect">
            <a:avLst/>
          </a:prstGeom>
        </p:spPr>
      </p:pic>
      <p:pic>
        <p:nvPicPr>
          <p:cNvPr hidden="false" id="1297" name="Picture 129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7144207" y="7524598"/>
            <a:ext cx="9143" cy="476401"/>
          </a:xfrm>
          <a:prstGeom prst="rect">
            <a:avLst/>
          </a:prstGeom>
        </p:spPr>
      </p:pic>
      <p:pic>
        <p:nvPicPr>
          <p:cNvPr hidden="false" id="1299" name="Picture 129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7619695" y="7524598"/>
            <a:ext cx="9143" cy="476401"/>
          </a:xfrm>
          <a:prstGeom prst="rect">
            <a:avLst/>
          </a:prstGeom>
        </p:spPr>
      </p:pic>
      <p:pic>
        <p:nvPicPr>
          <p:cNvPr hidden="false" id="1301" name="Picture 1301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8096098" y="7524598"/>
            <a:ext cx="9143" cy="476401"/>
          </a:xfrm>
          <a:prstGeom prst="rect">
            <a:avLst/>
          </a:prstGeom>
        </p:spPr>
      </p:pic>
      <p:pic>
        <p:nvPicPr>
          <p:cNvPr hidden="false" id="1303" name="Picture 1303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8572500" y="7524598"/>
            <a:ext cx="9143" cy="476401"/>
          </a:xfrm>
          <a:prstGeom prst="rect">
            <a:avLst/>
          </a:prstGeom>
        </p:spPr>
      </p:pic>
      <p:pic>
        <p:nvPicPr>
          <p:cNvPr hidden="false" id="1305" name="Picture 1305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9048902" y="7524598"/>
            <a:ext cx="9143" cy="476401"/>
          </a:xfrm>
          <a:prstGeom prst="rect">
            <a:avLst/>
          </a:prstGeom>
        </p:spPr>
      </p:pic>
      <p:pic>
        <p:nvPicPr>
          <p:cNvPr hidden="false" id="1307" name="Picture 1307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9525305" y="7524598"/>
            <a:ext cx="9143" cy="476401"/>
          </a:xfrm>
          <a:prstGeom prst="rect">
            <a:avLst/>
          </a:prstGeom>
        </p:spPr>
      </p:pic>
      <p:pic>
        <p:nvPicPr>
          <p:cNvPr hidden="false" id="1309" name="Picture 1309"/>
          <p:cNvPicPr preferRelativeResize="true"/>
          <p:nvPr isPhoto="false"/>
        </p:nvPicPr>
        <p:blipFill>
          <a:blip r:embed="rId4"/>
          <a:srcRect b="-2100" l="0" r="0" t="-2100"/>
          <a:stretch/>
        </p:blipFill>
        <p:spPr>
          <a:xfrm flipH="false" flipV="false" rot="0">
            <a:off x="10001707" y="7524598"/>
            <a:ext cx="9143" cy="476401"/>
          </a:xfrm>
          <a:prstGeom prst="rect">
            <a:avLst/>
          </a:prstGeom>
        </p:spPr>
      </p:pic>
      <p:sp>
        <p:nvSpPr>
          <p:cNvPr hidden="false" id="1310" name="Shape 1310"/>
          <p:cNvSpPr txBox="true"/>
          <p:nvPr isPhoto="false"/>
        </p:nvSpPr>
        <p:spPr>
          <a:xfrm flipH="false" flipV="false" rot="0">
            <a:off x="761695" y="342900"/>
            <a:ext cx="3542386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IV · 9.5 · Обобщения модели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1" name="Shape 1311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3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2" name="Shape 1312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Многоленточные МТ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14" name="Picture 1314"/>
          <p:cNvPicPr preferRelativeResize="true"/>
          <p:nvPr isPhoto="false"/>
        </p:nvPicPr>
        <p:blipFill>
          <a:blip r:embed="rId5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315" name="Shape 1315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k лент с собственными головками — удобнее проектировать алгоритмы, но класс задач не расширяется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6" name="Shape 1316"/>
          <p:cNvSpPr txBox="true"/>
          <p:nvPr isPhoto="false"/>
        </p:nvSpPr>
        <p:spPr>
          <a:xfrm flipH="false" flipV="false" rot="0">
            <a:off x="1143000" y="3238805"/>
            <a:ext cx="95253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СХЕМА k-ЛЕНТОЧНОЙ МТ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7" name="Shape 1317"/>
          <p:cNvSpPr txBox="true"/>
          <p:nvPr isPhoto="false"/>
        </p:nvSpPr>
        <p:spPr>
          <a:xfrm flipH="false" flipV="false" rot="0">
            <a:off x="3238805" y="3981298"/>
            <a:ext cx="5334609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pc="195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ЕДИНОЕ УПРАВЛЯЮЩЕЕ УСТРОЙСТВО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8" name="Shape 1318"/>
          <p:cNvSpPr txBox="true"/>
          <p:nvPr isPhoto="false"/>
        </p:nvSpPr>
        <p:spPr>
          <a:xfrm flipH="false" flipV="false" rot="0">
            <a:off x="3238805" y="4172407"/>
            <a:ext cx="5334609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состояние q ∈ Q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9" name="Shape 1319"/>
          <p:cNvSpPr txBox="true"/>
          <p:nvPr isPhoto="false"/>
        </p:nvSpPr>
        <p:spPr>
          <a:xfrm flipH="false" flipV="false" rot="0">
            <a:off x="1333195" y="5143500"/>
            <a:ext cx="15243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Лента 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0" name="Shape 1320"/>
          <p:cNvSpPr txBox="true"/>
          <p:nvPr isPhoto="false"/>
        </p:nvSpPr>
        <p:spPr>
          <a:xfrm flipH="false" flipV="false" rot="0">
            <a:off x="1333195" y="6381598"/>
            <a:ext cx="1524305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Лента 2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1" name="Shape 1321"/>
          <p:cNvSpPr txBox="true"/>
          <p:nvPr isPhoto="false"/>
        </p:nvSpPr>
        <p:spPr>
          <a:xfrm flipH="false" flipV="false" rot="0">
            <a:off x="1333195" y="7619695"/>
            <a:ext cx="1524305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Лента k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2" name="Shape 1322"/>
          <p:cNvSpPr txBox="true"/>
          <p:nvPr isPhoto="false"/>
        </p:nvSpPr>
        <p:spPr>
          <a:xfrm flipH="false" flipV="false" rot="0">
            <a:off x="1333195" y="8287207"/>
            <a:ext cx="10211105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2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Команда задаёт сразу k операций (по одной на каждую ленту): что записать, куда сдвинуть, какое новое состояние.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3" name="Shape 1323"/>
          <p:cNvSpPr txBox="true"/>
          <p:nvPr isPhoto="false"/>
        </p:nvSpPr>
        <p:spPr>
          <a:xfrm flipH="false" flipV="false" rot="0">
            <a:off x="11716207" y="3238805"/>
            <a:ext cx="55248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ФУНКЦИЯ ПЕРЕХОДОВ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4" name="Shape 1324"/>
          <p:cNvSpPr txBox="true"/>
          <p:nvPr isPhoto="false"/>
        </p:nvSpPr>
        <p:spPr>
          <a:xfrm flipH="false" flipV="false" rot="0">
            <a:off x="11716207" y="3666744"/>
            <a:ext cx="5524805" cy="8577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δ : Q × Γ</a:t>
            </a:r>
            <a:r>
              <a:rPr b="true" sz="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k</a:t>
            </a:r>
            <a:r>
              <a:rPr b="true" sz="24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→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24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Q × Γ</a:t>
            </a:r>
            <a:r>
              <a:rPr b="true" sz="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k</a:t>
            </a:r>
            <a:r>
              <a:rPr b="true" sz="24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× {L, R, S}</a:t>
            </a:r>
            <a:r>
              <a:rPr b="true" sz="8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k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5" name="Shape 1325"/>
          <p:cNvSpPr txBox="true"/>
          <p:nvPr isPhoto="false"/>
        </p:nvSpPr>
        <p:spPr>
          <a:xfrm flipH="false" flipV="false" rot="0">
            <a:off x="11716207" y="5381244"/>
            <a:ext cx="5524805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ТЕОРЕМА ОБ ЭКВИВАЛЕНТНОСТИ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6" name="Shape 1326"/>
          <p:cNvSpPr txBox="true"/>
          <p:nvPr isPhoto="false"/>
        </p:nvSpPr>
        <p:spPr>
          <a:xfrm flipH="false" flipV="false" rot="0">
            <a:off x="11716207" y="5715000"/>
            <a:ext cx="5524805" cy="11247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Любую k-ленточную МТ можно промоделировать одноленточной с потерей скорости не более чем в квадрат: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t</a:t>
            </a:r>
            <a:r>
              <a:rPr sz="11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(n) = O(t</a:t>
            </a:r>
            <a:r>
              <a:rPr sz="11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k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²(n))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7" name="Shape 1327"/>
          <p:cNvSpPr txBox="true"/>
          <p:nvPr isPhoto="false"/>
        </p:nvSpPr>
        <p:spPr>
          <a:xfrm flipH="false" flipV="false" rot="0">
            <a:off x="11716207" y="7763256"/>
            <a:ext cx="5524805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ВЫВОД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8" name="Shape 1328"/>
          <p:cNvSpPr txBox="true"/>
          <p:nvPr isPhoto="false"/>
        </p:nvSpPr>
        <p:spPr>
          <a:xfrm flipH="false" flipV="false" rot="0">
            <a:off x="11716207" y="8096098"/>
            <a:ext cx="5524805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5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Многоленточная МТ — это </a:t>
            </a:r>
            <a:r>
              <a:rPr b="true" i="true" sz="15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удобство</a:t>
            </a:r>
            <a:r>
              <a:rPr i="true" sz="15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, а не расширение вычислительной мощности.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9" name="Shape 1329"/>
          <p:cNvSpPr txBox="true"/>
          <p:nvPr isPhoto="false"/>
        </p:nvSpPr>
        <p:spPr>
          <a:xfrm flipH="false" flipV="false" rot="0">
            <a:off x="17030700" y="9924898"/>
            <a:ext cx="71506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27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30" name="GroupShape 133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31" name="Shape 133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332" name="Shape 133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334" name="Picture 1334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335" name="Shape 1335"/>
          <p:cNvSpPr txBox="false"/>
          <p:nvPr isPhoto="false"/>
        </p:nvSpPr>
        <p:spPr>
          <a:xfrm flipH="false" flipV="false" rot="0">
            <a:off x="761695" y="2952598"/>
            <a:ext cx="16763695" cy="32388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336" name="Shape 1336"/>
          <p:cNvSpPr txBox="false"/>
          <p:nvPr isPhoto="false"/>
        </p:nvSpPr>
        <p:spPr>
          <a:xfrm flipH="false" flipV="false" rot="0">
            <a:off x="761695" y="6476695"/>
            <a:ext cx="16763695" cy="2952597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338" name="Picture 1338"/>
          <p:cNvPicPr preferRelativeResize="true"/>
          <p:nvPr isPhoto="false"/>
        </p:nvPicPr>
        <p:blipFill>
          <a:blip r:embed="rId2"/>
          <a:srcRect b="-401" l="0" r="0" t="-401"/>
          <a:stretch/>
        </p:blipFill>
        <p:spPr>
          <a:xfrm flipH="false" flipV="false" rot="0">
            <a:off x="761695" y="2952598"/>
            <a:ext cx="16763695" cy="57606"/>
          </a:xfrm>
          <a:prstGeom prst="rect">
            <a:avLst/>
          </a:prstGeom>
        </p:spPr>
      </p:pic>
      <p:sp>
        <p:nvSpPr>
          <p:cNvPr hidden="false" id="1339" name="Shape 1339"/>
          <p:cNvSpPr txBox="false"/>
          <p:nvPr isPhoto="false"/>
        </p:nvSpPr>
        <p:spPr>
          <a:xfrm flipH="false" flipV="false" rot="0">
            <a:off x="1143000" y="7239304"/>
            <a:ext cx="3143707" cy="190469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340" name="Shape 1340"/>
          <p:cNvSpPr txBox="false"/>
          <p:nvPr isPhoto="false"/>
        </p:nvSpPr>
        <p:spPr>
          <a:xfrm flipH="false" flipV="false" rot="0">
            <a:off x="4524451" y="7239304"/>
            <a:ext cx="3143707" cy="190469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341" name="Shape 1341"/>
          <p:cNvSpPr txBox="false"/>
          <p:nvPr isPhoto="false"/>
        </p:nvSpPr>
        <p:spPr>
          <a:xfrm flipH="false" flipV="false" rot="0">
            <a:off x="7905902" y="7239304"/>
            <a:ext cx="3143707" cy="190469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342" name="Shape 1342"/>
          <p:cNvSpPr txBox="false"/>
          <p:nvPr isPhoto="false"/>
        </p:nvSpPr>
        <p:spPr>
          <a:xfrm flipH="false" flipV="false" rot="0">
            <a:off x="11287354" y="7239304"/>
            <a:ext cx="3143706" cy="190469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343" name="Shape 1343"/>
          <p:cNvSpPr txBox="false"/>
          <p:nvPr isPhoto="false"/>
        </p:nvSpPr>
        <p:spPr>
          <a:xfrm flipH="false" flipV="false" rot="0">
            <a:off x="14668805" y="7239304"/>
            <a:ext cx="2857500" cy="19046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345" name="Picture 1345"/>
          <p:cNvPicPr preferRelativeResize="true"/>
          <p:nvPr isPhoto="false"/>
        </p:nvPicPr>
        <p:blipFill>
          <a:blip r:embed="rId3"/>
          <a:srcRect b="-72" l="0" r="0" t="-72"/>
          <a:stretch/>
        </p:blipFill>
        <p:spPr>
          <a:xfrm flipH="false" flipV="false" rot="0">
            <a:off x="1143000" y="7239304"/>
            <a:ext cx="47549" cy="1904695"/>
          </a:xfrm>
          <a:prstGeom prst="rect">
            <a:avLst/>
          </a:prstGeom>
        </p:spPr>
      </p:pic>
      <p:pic>
        <p:nvPicPr>
          <p:cNvPr hidden="false" id="1347" name="Picture 1347"/>
          <p:cNvPicPr preferRelativeResize="true"/>
          <p:nvPr isPhoto="false"/>
        </p:nvPicPr>
        <p:blipFill>
          <a:blip r:embed="rId3"/>
          <a:srcRect b="-72" l="0" r="0" t="-72"/>
          <a:stretch/>
        </p:blipFill>
        <p:spPr>
          <a:xfrm flipH="false" flipV="false" rot="0">
            <a:off x="4524451" y="7239304"/>
            <a:ext cx="47549" cy="1904695"/>
          </a:xfrm>
          <a:prstGeom prst="rect">
            <a:avLst/>
          </a:prstGeom>
        </p:spPr>
      </p:pic>
      <p:pic>
        <p:nvPicPr>
          <p:cNvPr hidden="false" id="1349" name="Picture 1349"/>
          <p:cNvPicPr preferRelativeResize="true"/>
          <p:nvPr isPhoto="false"/>
        </p:nvPicPr>
        <p:blipFill>
          <a:blip r:embed="rId3"/>
          <a:srcRect b="-72" l="0" r="0" t="-72"/>
          <a:stretch/>
        </p:blipFill>
        <p:spPr>
          <a:xfrm flipH="false" flipV="false" rot="0">
            <a:off x="7905902" y="7239304"/>
            <a:ext cx="47549" cy="1904695"/>
          </a:xfrm>
          <a:prstGeom prst="rect">
            <a:avLst/>
          </a:prstGeom>
        </p:spPr>
      </p:pic>
      <p:pic>
        <p:nvPicPr>
          <p:cNvPr hidden="false" id="1351" name="Picture 1351"/>
          <p:cNvPicPr preferRelativeResize="true"/>
          <p:nvPr isPhoto="false"/>
        </p:nvPicPr>
        <p:blipFill>
          <a:blip r:embed="rId3"/>
          <a:srcRect b="-72" l="0" r="0" t="-72"/>
          <a:stretch/>
        </p:blipFill>
        <p:spPr>
          <a:xfrm flipH="false" flipV="false" rot="0">
            <a:off x="11287354" y="7239304"/>
            <a:ext cx="47549" cy="1904695"/>
          </a:xfrm>
          <a:prstGeom prst="rect">
            <a:avLst/>
          </a:prstGeom>
        </p:spPr>
      </p:pic>
      <p:sp>
        <p:nvSpPr>
          <p:cNvPr hidden="false" id="1352" name="Shape 1352"/>
          <p:cNvSpPr txBox="true"/>
          <p:nvPr isPhoto="false"/>
        </p:nvSpPr>
        <p:spPr>
          <a:xfrm flipH="false" flipV="false" rot="0">
            <a:off x="761695" y="342900"/>
            <a:ext cx="4049878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Раздел IV · 9.6 · Философское основание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53" name="Shape 1353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3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54" name="Shape 1354"/>
          <p:cNvSpPr txBox="true"/>
          <p:nvPr isPhoto="false"/>
        </p:nvSpPr>
        <p:spPr>
          <a:xfrm flipH="false" flipV="false" rot="0">
            <a:off x="761695" y="1047902"/>
            <a:ext cx="16764609" cy="59070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Тезис Чёрча–Тьюринга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56" name="Picture 1356"/>
          <p:cNvPicPr preferRelativeResize="true"/>
          <p:nvPr isPhoto="false"/>
        </p:nvPicPr>
        <p:blipFill>
          <a:blip r:embed="rId4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357" name="Shape 1357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A. Church (λ-исчисление, 1936) · A. Turing (a-машины, 1936) · К. Gödel (рекурсивные функции, 1934)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58" name="Shape 1358"/>
          <p:cNvSpPr txBox="true"/>
          <p:nvPr isPhoto="false"/>
        </p:nvSpPr>
        <p:spPr>
          <a:xfrm flipH="false" flipV="false" rot="0">
            <a:off x="1143000" y="3333902"/>
            <a:ext cx="16193109" cy="11430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9000">
                <a:solidFill>
                  <a:srgbClr val="C9A961">
                    <a:alpha val="25000"/>
                  </a:srgbClr>
                </a:solidFill>
                <a:latin typeface="PT Serif"/>
                <a:ea typeface="PT Serif"/>
                <a:cs typeface="PT Serif"/>
              </a:rPr>
              <a:t>«</a:t>
            </a:r>
            <a:endParaRPr sz="9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59" name="Shape 1359"/>
          <p:cNvSpPr txBox="true"/>
          <p:nvPr isPhoto="false"/>
        </p:nvSpPr>
        <p:spPr>
          <a:xfrm flipH="false" flipV="false" rot="0">
            <a:off x="1619402" y="4000500"/>
            <a:ext cx="15430500" cy="11055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Любая функция, которая может быть вычислена интуитивным «механическим» путём, вычислима на машине Тьюринга. 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0" name="Shape 1360"/>
          <p:cNvSpPr txBox="true"/>
          <p:nvPr isPhoto="false"/>
        </p:nvSpPr>
        <p:spPr>
          <a:xfrm flipH="false" flipV="false" rot="0">
            <a:off x="1619402" y="5810098"/>
            <a:ext cx="15430500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— тезис, не теорема: не доказывается, а принимается как определение «алгоритма»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1" name="Shape 1361"/>
          <p:cNvSpPr txBox="true"/>
          <p:nvPr isPhoto="false"/>
        </p:nvSpPr>
        <p:spPr>
          <a:xfrm flipH="false" flipV="false" rot="0">
            <a:off x="1143000" y="6762902"/>
            <a:ext cx="16193109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МОДЕЛИ ВЫЧИСЛЕНИЙ, ЭКВИВАЛЕНТНЫЕ МАШИНЕ ТЬЮРИНГА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2" name="Shape 1362"/>
          <p:cNvSpPr txBox="true"/>
          <p:nvPr isPhoto="false"/>
        </p:nvSpPr>
        <p:spPr>
          <a:xfrm flipH="false" flipV="false" rot="0">
            <a:off x="1380744" y="7429500"/>
            <a:ext cx="28575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1936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3" name="Shape 1363"/>
          <p:cNvSpPr txBox="true"/>
          <p:nvPr isPhoto="false"/>
        </p:nvSpPr>
        <p:spPr>
          <a:xfrm flipH="false" flipV="false" rot="0">
            <a:off x="1380744" y="7667243"/>
            <a:ext cx="285750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λ-исчисление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4" name="Shape 1364"/>
          <p:cNvSpPr txBox="true"/>
          <p:nvPr isPhoto="false"/>
        </p:nvSpPr>
        <p:spPr>
          <a:xfrm flipH="false" flipV="false" rot="0">
            <a:off x="1380744" y="8096098"/>
            <a:ext cx="2857500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Alonzo Church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основа функционального программирования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5" name="Shape 1365"/>
          <p:cNvSpPr txBox="true"/>
          <p:nvPr isPhoto="false"/>
        </p:nvSpPr>
        <p:spPr>
          <a:xfrm flipH="false" flipV="false" rot="0">
            <a:off x="4762195" y="7429500"/>
            <a:ext cx="2857499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1934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6" name="Shape 1366"/>
          <p:cNvSpPr txBox="true"/>
          <p:nvPr isPhoto="false"/>
        </p:nvSpPr>
        <p:spPr>
          <a:xfrm flipH="false" flipV="false" rot="0">
            <a:off x="4762195" y="7667243"/>
            <a:ext cx="2857499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Рекурсивные функции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7" name="Shape 1367"/>
          <p:cNvSpPr txBox="true"/>
          <p:nvPr isPhoto="false"/>
        </p:nvSpPr>
        <p:spPr>
          <a:xfrm flipH="false" flipV="false" rot="0">
            <a:off x="4762195" y="8143646"/>
            <a:ext cx="2857499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Gödel · Kleene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примитивно- и общерекурсивные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8" name="Shape 1368"/>
          <p:cNvSpPr txBox="true"/>
          <p:nvPr isPhoto="false"/>
        </p:nvSpPr>
        <p:spPr>
          <a:xfrm flipH="false" flipV="false" rot="0">
            <a:off x="8143646" y="7429500"/>
            <a:ext cx="28575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1954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9" name="Shape 1369"/>
          <p:cNvSpPr txBox="true"/>
          <p:nvPr isPhoto="false"/>
        </p:nvSpPr>
        <p:spPr>
          <a:xfrm flipH="false" flipV="false" rot="0">
            <a:off x="8143646" y="7667243"/>
            <a:ext cx="285750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Алгорифмы Маркова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0" name="Shape 1370"/>
          <p:cNvSpPr txBox="true"/>
          <p:nvPr isPhoto="false"/>
        </p:nvSpPr>
        <p:spPr>
          <a:xfrm flipH="false" flipV="false" rot="0">
            <a:off x="8143646" y="8096098"/>
            <a:ext cx="2857500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А. А. Марков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нормальные подстановки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1" name="Shape 1371"/>
          <p:cNvSpPr txBox="true"/>
          <p:nvPr isPhoto="false"/>
        </p:nvSpPr>
        <p:spPr>
          <a:xfrm flipH="false" flipV="false" rot="0">
            <a:off x="11525098" y="7429500"/>
            <a:ext cx="28575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XX в.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2" name="Shape 1372"/>
          <p:cNvSpPr txBox="true"/>
          <p:nvPr isPhoto="false"/>
        </p:nvSpPr>
        <p:spPr>
          <a:xfrm flipH="false" flipV="false" rot="0">
            <a:off x="11525098" y="7667243"/>
            <a:ext cx="285750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Машина с ОП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3" name="Shape 1373"/>
          <p:cNvSpPr txBox="true"/>
          <p:nvPr isPhoto="false"/>
        </p:nvSpPr>
        <p:spPr>
          <a:xfrm flipH="false" flipV="false" rot="0">
            <a:off x="11525098" y="8096098"/>
            <a:ext cx="2857500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RAM-машина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модель реальных компьютеров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4" name="Shape 1374"/>
          <p:cNvSpPr txBox="true"/>
          <p:nvPr isPhoto="false"/>
        </p:nvSpPr>
        <p:spPr>
          <a:xfrm flipH="false" flipV="false" rot="0">
            <a:off x="14859000" y="7429500"/>
            <a:ext cx="2667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6" sz="9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СЛЕДСТВИЕ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5" name="Shape 1375"/>
          <p:cNvSpPr txBox="true"/>
          <p:nvPr isPhoto="false"/>
        </p:nvSpPr>
        <p:spPr>
          <a:xfrm flipH="false" flipV="false" rot="0">
            <a:off x="14859000" y="7715707"/>
            <a:ext cx="2667305" cy="5532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6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Все модели </a:t>
            </a:r>
            <a:r>
              <a:rPr b="true" sz="16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равномощны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6" name="Shape 1376"/>
          <p:cNvSpPr txBox="true"/>
          <p:nvPr isPhoto="false"/>
        </p:nvSpPr>
        <p:spPr>
          <a:xfrm flipH="false" flipV="false" rot="0">
            <a:off x="14859000" y="8429854"/>
            <a:ext cx="2667305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Понятие «алгоритм» строго определено через любую из них.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7" name="Shape 1377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28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78" name="GroupShape 137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79" name="Shape 137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380" name="Shape 138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382" name="Picture 1382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383" name="Shape 1383"/>
          <p:cNvSpPr txBox="false"/>
          <p:nvPr isPhoto="false"/>
        </p:nvSpPr>
        <p:spPr>
          <a:xfrm flipH="false" flipV="false" rot="0">
            <a:off x="761695" y="2667305"/>
            <a:ext cx="8382305" cy="3238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384" name="Shape 1384"/>
          <p:cNvSpPr txBox="false"/>
          <p:nvPr isPhoto="false"/>
        </p:nvSpPr>
        <p:spPr>
          <a:xfrm flipH="false" flipV="false" rot="0">
            <a:off x="9334195" y="2667305"/>
            <a:ext cx="8191195" cy="3238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385" name="Shape 1385"/>
          <p:cNvSpPr txBox="false"/>
          <p:nvPr isPhoto="false"/>
        </p:nvSpPr>
        <p:spPr>
          <a:xfrm flipH="false" flipV="false" rot="0">
            <a:off x="761695" y="6096305"/>
            <a:ext cx="8382305" cy="3238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386" name="Shape 1386"/>
          <p:cNvSpPr txBox="false"/>
          <p:nvPr isPhoto="false"/>
        </p:nvSpPr>
        <p:spPr>
          <a:xfrm flipH="false" flipV="false" rot="0">
            <a:off x="9334195" y="6096305"/>
            <a:ext cx="8191195" cy="32388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387" name="Shape 1387"/>
          <p:cNvSpPr txBox="false"/>
          <p:nvPr isPhoto="false"/>
        </p:nvSpPr>
        <p:spPr>
          <a:xfrm flipH="false" flipV="false" rot="0">
            <a:off x="761695" y="2667305"/>
            <a:ext cx="761695" cy="323880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388" name="Shape 1388"/>
          <p:cNvSpPr txBox="false"/>
          <p:nvPr isPhoto="false"/>
        </p:nvSpPr>
        <p:spPr>
          <a:xfrm flipH="false" flipV="false" rot="0">
            <a:off x="9334195" y="2667305"/>
            <a:ext cx="761695" cy="3238805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389" name="Shape 1389"/>
          <p:cNvSpPr txBox="false"/>
          <p:nvPr isPhoto="false"/>
        </p:nvSpPr>
        <p:spPr>
          <a:xfrm flipH="false" flipV="false" rot="0">
            <a:off x="761695" y="6096305"/>
            <a:ext cx="761695" cy="3238805"/>
          </a:xfrm>
          <a:prstGeom prst="rect">
            <a:avLst/>
          </a:prstGeom>
          <a:solidFill>
            <a:srgbClr val="2C4F8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390" name="Shape 1390"/>
          <p:cNvSpPr txBox="false"/>
          <p:nvPr isPhoto="false"/>
        </p:nvSpPr>
        <p:spPr>
          <a:xfrm flipH="false" flipV="false" rot="0">
            <a:off x="9334195" y="6096305"/>
            <a:ext cx="761695" cy="3238805"/>
          </a:xfrm>
          <a:prstGeom prst="rect">
            <a:avLst/>
          </a:prstGeom>
          <a:solidFill>
            <a:srgbClr val="C9A9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391" name="Shape 1391"/>
          <p:cNvSpPr txBox="true"/>
          <p:nvPr isPhoto="false"/>
        </p:nvSpPr>
        <p:spPr>
          <a:xfrm flipH="false" flipV="false" rot="0">
            <a:off x="761695" y="342900"/>
            <a:ext cx="2608783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Заключение · Итоги лекции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92" name="Shape 1392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93" name="Shape 1393"/>
          <p:cNvSpPr txBox="true"/>
          <p:nvPr isPhoto="false"/>
        </p:nvSpPr>
        <p:spPr>
          <a:xfrm flipH="false" flipV="false" rot="0">
            <a:off x="761695" y="1047902"/>
            <a:ext cx="16764609" cy="6766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8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Что мы узнали сегодня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95" name="Picture 1395"/>
          <p:cNvPicPr preferRelativeResize="true"/>
          <p:nvPr isPhoto="false"/>
        </p:nvPicPr>
        <p:blipFill>
          <a:blip r:embed="rId2"/>
          <a:srcRect b="0" l="-404" r="-404" t="0"/>
          <a:stretch/>
        </p:blipFill>
        <p:spPr>
          <a:xfrm flipH="false" flipV="false" rot="0">
            <a:off x="761695" y="2000707"/>
            <a:ext cx="1143000" cy="28345"/>
          </a:xfrm>
          <a:prstGeom prst="rect">
            <a:avLst/>
          </a:prstGeom>
        </p:spPr>
      </p:pic>
      <p:sp>
        <p:nvSpPr>
          <p:cNvPr hidden="false" id="1396" name="Shape 1396"/>
          <p:cNvSpPr txBox="true"/>
          <p:nvPr isPhoto="false"/>
        </p:nvSpPr>
        <p:spPr>
          <a:xfrm flipH="false" flipV="false" rot="0">
            <a:off x="761695" y="2952598"/>
            <a:ext cx="762610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4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I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97" name="Shape 1397"/>
          <p:cNvSpPr txBox="true"/>
          <p:nvPr isPhoto="false"/>
        </p:nvSpPr>
        <p:spPr>
          <a:xfrm flipH="false" flipV="false" rot="0">
            <a:off x="1809598" y="2952598"/>
            <a:ext cx="70491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СОВРЕМЕННЫЕ АЛГОРИТМЫ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98" name="Shape 1398"/>
          <p:cNvSpPr txBox="true"/>
          <p:nvPr isPhoto="false"/>
        </p:nvSpPr>
        <p:spPr>
          <a:xfrm flipH="false" flipV="false" rot="0">
            <a:off x="1809598" y="3238805"/>
            <a:ext cx="7049110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От теории чисел к роевому интеллекту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99" name="Shape 1399"/>
          <p:cNvSpPr txBox="true"/>
          <p:nvPr isPhoto="false"/>
        </p:nvSpPr>
        <p:spPr>
          <a:xfrm flipH="false" flipV="false" rot="0">
            <a:off x="1809598" y="4048049"/>
            <a:ext cx="7049110" cy="7717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RSA опирается на сложность факторизации; Миллер–Рабин — вероятностный тест простоты; Рабин–Карп — скользящий хеш за O(n+m). Природные эвристики решают NP-трудные задачи приближённо.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0" name="Shape 1400"/>
          <p:cNvSpPr txBox="true"/>
          <p:nvPr isPhoto="false"/>
        </p:nvSpPr>
        <p:spPr>
          <a:xfrm flipH="false" flipV="false" rot="0">
            <a:off x="9334195" y="2952598"/>
            <a:ext cx="762610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4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II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1" name="Shape 1401"/>
          <p:cNvSpPr txBox="true"/>
          <p:nvPr isPhoto="false"/>
        </p:nvSpPr>
        <p:spPr>
          <a:xfrm flipH="false" flipV="false" rot="0">
            <a:off x="10382098" y="2952598"/>
            <a:ext cx="68580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ФОРМАЛЬНЫЕ ЯЗЫКИ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2" name="Shape 1402"/>
          <p:cNvSpPr txBox="true"/>
          <p:nvPr isPhoto="false"/>
        </p:nvSpPr>
        <p:spPr>
          <a:xfrm flipH="false" flipV="false" rot="0">
            <a:off x="10382098" y="3238805"/>
            <a:ext cx="6858000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Σ, слово, язык L ⊆ Σ*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3" name="Shape 1403"/>
          <p:cNvSpPr txBox="true"/>
          <p:nvPr isPhoto="false"/>
        </p:nvSpPr>
        <p:spPr>
          <a:xfrm flipH="false" flipV="false" rot="0">
            <a:off x="10382098" y="4048049"/>
            <a:ext cx="6858000" cy="5148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Иерархия Хомского связывает классы грамматик с классами автоматов. Сложность Колмогорова — мера несжимаемости.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4" name="Shape 1404"/>
          <p:cNvSpPr txBox="true"/>
          <p:nvPr isPhoto="false"/>
        </p:nvSpPr>
        <p:spPr>
          <a:xfrm flipH="false" flipV="false" rot="0">
            <a:off x="634594" y="6381598"/>
            <a:ext cx="1017727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4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III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5" name="Shape 1405"/>
          <p:cNvSpPr txBox="true"/>
          <p:nvPr isPhoto="false"/>
        </p:nvSpPr>
        <p:spPr>
          <a:xfrm flipH="false" flipV="false" rot="0">
            <a:off x="1809598" y="6381598"/>
            <a:ext cx="704911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КОНЕЧНЫЕ АВТОМАТЫ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6" name="Shape 1406"/>
          <p:cNvSpPr txBox="true"/>
          <p:nvPr isPhoto="false"/>
        </p:nvSpPr>
        <p:spPr>
          <a:xfrm flipH="false" flipV="false" rot="0">
            <a:off x="1809598" y="6667804"/>
            <a:ext cx="7049110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A = (Q, Σ, δ, q₀, F)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7" name="Shape 1407"/>
          <p:cNvSpPr txBox="true"/>
          <p:nvPr isPhoto="false"/>
        </p:nvSpPr>
        <p:spPr>
          <a:xfrm flipH="false" flipV="false" rot="0">
            <a:off x="1809598" y="7477049"/>
            <a:ext cx="7049110" cy="5148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ДКА и НКА равны по силе. Мили — выход на рёбрах, Мура — на вершинах. Распознают </a:t>
            </a:r>
            <a:r>
              <a:rPr b="true"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в точности</a:t>
            </a:r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регулярные языки (Клини).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8" name="Shape 1408"/>
          <p:cNvSpPr txBox="true"/>
          <p:nvPr isPhoto="false"/>
        </p:nvSpPr>
        <p:spPr>
          <a:xfrm flipH="false" flipV="false" rot="0">
            <a:off x="9334195" y="6381598"/>
            <a:ext cx="762610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40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IV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9" name="Shape 1409"/>
          <p:cNvSpPr txBox="true"/>
          <p:nvPr isPhoto="false"/>
        </p:nvSpPr>
        <p:spPr>
          <a:xfrm flipH="false" flipV="false" rot="0">
            <a:off x="10382098" y="6381598"/>
            <a:ext cx="68580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МАШИНЫ ТЬЮРИНГА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10" name="Shape 1410"/>
          <p:cNvSpPr txBox="true"/>
          <p:nvPr isPhoto="false"/>
        </p:nvSpPr>
        <p:spPr>
          <a:xfrm flipH="false" flipV="false" rot="0">
            <a:off x="10382098" y="6667804"/>
            <a:ext cx="6858000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Универсальная модель вычислений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11" name="Shape 1411"/>
          <p:cNvSpPr txBox="true"/>
          <p:nvPr isPhoto="false"/>
        </p:nvSpPr>
        <p:spPr>
          <a:xfrm flipH="false" flipV="false" rot="0">
            <a:off x="10382098" y="7477049"/>
            <a:ext cx="6858000" cy="5148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Команда 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JetBrains Mono"/>
                <a:ea typeface="JetBrains Mono"/>
                <a:cs typeface="JetBrains Mono"/>
              </a:rPr>
              <a:t>(qᵢ, a) → (qⱼ, b, D)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— атом любого алгоритма. Тезис Чёрча–Тьюринга: </a:t>
            </a:r>
            <a:r>
              <a:rPr sz="1300">
                <a:solidFill>
                  <a:srgbClr val="C9A961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всё вычислимое</a:t>
            </a:r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вычислимо на МТ.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12" name="Shape 1412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29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3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413" name="GroupShape 14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14" name="Shape 141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415" name="Shape 1415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417" name="Picture 1417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418" name="Shape 1418"/>
          <p:cNvSpPr txBox="false"/>
          <p:nvPr isPhoto="false"/>
        </p:nvSpPr>
        <p:spPr>
          <a:xfrm flipH="false" flipV="false" rot="0">
            <a:off x="761695" y="2952598"/>
            <a:ext cx="8382305" cy="952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419" name="Shape 1419"/>
          <p:cNvSpPr txBox="false"/>
          <p:nvPr isPhoto="false"/>
        </p:nvSpPr>
        <p:spPr>
          <a:xfrm flipH="false" flipV="false" rot="0">
            <a:off x="761695" y="4000500"/>
            <a:ext cx="8382305" cy="952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420" name="Shape 1420"/>
          <p:cNvSpPr txBox="false"/>
          <p:nvPr isPhoto="false"/>
        </p:nvSpPr>
        <p:spPr>
          <a:xfrm flipH="false" flipV="false" rot="0">
            <a:off x="761695" y="5048402"/>
            <a:ext cx="8382305" cy="952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421" name="Shape 1421"/>
          <p:cNvSpPr txBox="false"/>
          <p:nvPr isPhoto="false"/>
        </p:nvSpPr>
        <p:spPr>
          <a:xfrm flipH="false" flipV="false" rot="0">
            <a:off x="761695" y="6096305"/>
            <a:ext cx="8382305" cy="952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422" name="Shape 1422"/>
          <p:cNvSpPr txBox="false"/>
          <p:nvPr isPhoto="false"/>
        </p:nvSpPr>
        <p:spPr>
          <a:xfrm flipH="false" flipV="false" rot="0">
            <a:off x="9334195" y="2952598"/>
            <a:ext cx="8191195" cy="952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423" name="Shape 1423"/>
          <p:cNvSpPr txBox="false"/>
          <p:nvPr isPhoto="false"/>
        </p:nvSpPr>
        <p:spPr>
          <a:xfrm flipH="false" flipV="false" rot="0">
            <a:off x="9334195" y="4000500"/>
            <a:ext cx="8191195" cy="952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424" name="Shape 1424"/>
          <p:cNvSpPr txBox="false"/>
          <p:nvPr isPhoto="false"/>
        </p:nvSpPr>
        <p:spPr>
          <a:xfrm flipH="false" flipV="false" rot="0">
            <a:off x="9334195" y="5048402"/>
            <a:ext cx="8191195" cy="952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425" name="Shape 1425"/>
          <p:cNvSpPr txBox="false"/>
          <p:nvPr isPhoto="false"/>
        </p:nvSpPr>
        <p:spPr>
          <a:xfrm flipH="false" flipV="false" rot="0">
            <a:off x="9334195" y="6286500"/>
            <a:ext cx="8191195" cy="3143707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426" name="Shape 1426"/>
          <p:cNvSpPr txBox="false"/>
          <p:nvPr isPhoto="false"/>
        </p:nvSpPr>
        <p:spPr>
          <a:xfrm flipH="false" flipV="false" rot="0">
            <a:off x="761695" y="7429500"/>
            <a:ext cx="8382305" cy="2000707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428" name="Picture 1428"/>
          <p:cNvPicPr preferRelativeResize="true"/>
          <p:nvPr isPhoto="false"/>
        </p:nvPicPr>
        <p:blipFill>
          <a:blip r:embed="rId2"/>
          <a:srcRect b="-96" l="0" r="0" t="-96"/>
          <a:stretch/>
        </p:blipFill>
        <p:spPr>
          <a:xfrm flipH="false" flipV="false" rot="0">
            <a:off x="761695" y="2952598"/>
            <a:ext cx="47548" cy="952805"/>
          </a:xfrm>
          <a:prstGeom prst="rect">
            <a:avLst/>
          </a:prstGeom>
        </p:spPr>
      </p:pic>
      <p:pic>
        <p:nvPicPr>
          <p:cNvPr hidden="false" id="1430" name="Picture 1430"/>
          <p:cNvPicPr preferRelativeResize="true"/>
          <p:nvPr isPhoto="false"/>
        </p:nvPicPr>
        <p:blipFill>
          <a:blip r:embed="rId2"/>
          <a:srcRect b="-96" l="0" r="0" t="-96"/>
          <a:stretch/>
        </p:blipFill>
        <p:spPr>
          <a:xfrm flipH="false" flipV="false" rot="0">
            <a:off x="761695" y="4000500"/>
            <a:ext cx="47548" cy="952805"/>
          </a:xfrm>
          <a:prstGeom prst="rect">
            <a:avLst/>
          </a:prstGeom>
        </p:spPr>
      </p:pic>
      <p:pic>
        <p:nvPicPr>
          <p:cNvPr hidden="false" id="1432" name="Picture 1432"/>
          <p:cNvPicPr preferRelativeResize="true"/>
          <p:nvPr isPhoto="false"/>
        </p:nvPicPr>
        <p:blipFill>
          <a:blip r:embed="rId2"/>
          <a:srcRect b="-96" l="0" r="0" t="-96"/>
          <a:stretch/>
        </p:blipFill>
        <p:spPr>
          <a:xfrm flipH="false" flipV="false" rot="0">
            <a:off x="761695" y="5048402"/>
            <a:ext cx="47548" cy="952805"/>
          </a:xfrm>
          <a:prstGeom prst="rect">
            <a:avLst/>
          </a:prstGeom>
        </p:spPr>
      </p:pic>
      <p:pic>
        <p:nvPicPr>
          <p:cNvPr hidden="false" id="1434" name="Picture 1434"/>
          <p:cNvPicPr preferRelativeResize="true"/>
          <p:nvPr isPhoto="false"/>
        </p:nvPicPr>
        <p:blipFill>
          <a:blip r:embed="rId2"/>
          <a:srcRect b="-96" l="0" r="0" t="-96"/>
          <a:stretch/>
        </p:blipFill>
        <p:spPr>
          <a:xfrm flipH="false" flipV="false" rot="0">
            <a:off x="761695" y="6096305"/>
            <a:ext cx="47548" cy="952805"/>
          </a:xfrm>
          <a:prstGeom prst="rect">
            <a:avLst/>
          </a:prstGeom>
        </p:spPr>
      </p:pic>
      <p:pic>
        <p:nvPicPr>
          <p:cNvPr hidden="false" id="1436" name="Picture 1436"/>
          <p:cNvPicPr preferRelativeResize="true"/>
          <p:nvPr isPhoto="false"/>
        </p:nvPicPr>
        <p:blipFill>
          <a:blip r:embed="rId3"/>
          <a:srcRect b="-96" l="0" r="0" t="-96"/>
          <a:stretch/>
        </p:blipFill>
        <p:spPr>
          <a:xfrm flipH="false" flipV="false" rot="0">
            <a:off x="9334195" y="2952598"/>
            <a:ext cx="47549" cy="952805"/>
          </a:xfrm>
          <a:prstGeom prst="rect">
            <a:avLst/>
          </a:prstGeom>
        </p:spPr>
      </p:pic>
      <p:pic>
        <p:nvPicPr>
          <p:cNvPr hidden="false" id="1438" name="Picture 1438"/>
          <p:cNvPicPr preferRelativeResize="true"/>
          <p:nvPr isPhoto="false"/>
        </p:nvPicPr>
        <p:blipFill>
          <a:blip r:embed="rId3"/>
          <a:srcRect b="-96" l="0" r="0" t="-96"/>
          <a:stretch/>
        </p:blipFill>
        <p:spPr>
          <a:xfrm flipH="false" flipV="false" rot="0">
            <a:off x="9334195" y="4000500"/>
            <a:ext cx="47549" cy="952805"/>
          </a:xfrm>
          <a:prstGeom prst="rect">
            <a:avLst/>
          </a:prstGeom>
        </p:spPr>
      </p:pic>
      <p:pic>
        <p:nvPicPr>
          <p:cNvPr hidden="false" id="1440" name="Picture 1440"/>
          <p:cNvPicPr preferRelativeResize="true"/>
          <p:nvPr isPhoto="false"/>
        </p:nvPicPr>
        <p:blipFill>
          <a:blip r:embed="rId3"/>
          <a:srcRect b="-96" l="0" r="0" t="-96"/>
          <a:stretch/>
        </p:blipFill>
        <p:spPr>
          <a:xfrm flipH="false" flipV="false" rot="0">
            <a:off x="9334195" y="5048402"/>
            <a:ext cx="47549" cy="952805"/>
          </a:xfrm>
          <a:prstGeom prst="rect">
            <a:avLst/>
          </a:prstGeom>
        </p:spPr>
      </p:pic>
      <p:sp>
        <p:nvSpPr>
          <p:cNvPr hidden="false" id="1441" name="Shape 1441"/>
          <p:cNvSpPr txBox="true"/>
          <p:nvPr isPhoto="false"/>
        </p:nvSpPr>
        <p:spPr>
          <a:xfrm flipH="false" flipV="false" rot="0">
            <a:off x="761695" y="342900"/>
            <a:ext cx="3643884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Контроль · Вопросы для самопроверки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42" name="Shape 1442"/>
          <p:cNvSpPr txBox="true"/>
          <p:nvPr isPhoto="false"/>
        </p:nvSpPr>
        <p:spPr>
          <a:xfrm flipH="false" flipV="false" rot="0">
            <a:off x="16649395" y="342900"/>
            <a:ext cx="876909" cy="305410"/>
          </a:xfrm>
          <a:prstGeom prst="rect">
            <a:avLst/>
          </a:prstGeom>
          <a:solidFill>
            <a:srgbClr val="FFFFFF"/>
          </a:solidFill>
          <a:ln w="12700">
            <a:solidFill>
              <a:srgbClr val="1A3A75"/>
            </a:solidFill>
            <a:prstDash val="solid"/>
          </a:ln>
        </p:spPr>
        <p:txBody>
          <a:bodyPr anchor="ctr" bIns="63500" lIns="139700" rIns="139700" tIns="63500" wrap="square"/>
          <a:p>
            <a:pPr algn="l" indent="0" marL="0"/>
            <a:r>
              <a:rPr spc="105" sz="10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~ 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43" name="Shape 1443"/>
          <p:cNvSpPr txBox="true"/>
          <p:nvPr isPhoto="false"/>
        </p:nvSpPr>
        <p:spPr>
          <a:xfrm flipH="false" flipV="false" rot="0">
            <a:off x="761695" y="1047902"/>
            <a:ext cx="16764609" cy="6291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Контрольные вопросы</a:t>
            </a:r>
            <a:endParaRPr sz="4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445" name="Picture 1445"/>
          <p:cNvPicPr preferRelativeResize="true"/>
          <p:nvPr isPhoto="false"/>
        </p:nvPicPr>
        <p:blipFill>
          <a:blip r:embed="rId4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446" name="Shape 1446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Семь вопросов — по одному из каждой темы лекции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47" name="Shape 1447"/>
          <p:cNvSpPr txBox="true"/>
          <p:nvPr isPhoto="false"/>
        </p:nvSpPr>
        <p:spPr>
          <a:xfrm flipH="false" flipV="false" rot="0">
            <a:off x="1047902" y="3191256"/>
            <a:ext cx="476402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1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48" name="Shape 1448"/>
          <p:cNvSpPr txBox="true"/>
          <p:nvPr isPhoto="false"/>
        </p:nvSpPr>
        <p:spPr>
          <a:xfrm flipH="false" flipV="false" rot="0">
            <a:off x="1619402" y="3238805"/>
            <a:ext cx="7334402" cy="5148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Какие математические задачи лежат в основе криптосистемы RSA? Запишите формулы шифрования и расшифрования.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49" name="Shape 1449"/>
          <p:cNvSpPr txBox="true"/>
          <p:nvPr isPhoto="false"/>
        </p:nvSpPr>
        <p:spPr>
          <a:xfrm flipH="false" flipV="false" rot="0">
            <a:off x="1047902" y="4238244"/>
            <a:ext cx="476402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2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0" name="Shape 1450"/>
          <p:cNvSpPr txBox="true"/>
          <p:nvPr isPhoto="false"/>
        </p:nvSpPr>
        <p:spPr>
          <a:xfrm flipH="false" flipV="false" rot="0">
            <a:off x="1619402" y="4286707"/>
            <a:ext cx="7334402" cy="5148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Сформулируйте тест Миллера–Рабина. Какова вероятность ошибки при одной итерации? А при k итерациях?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1" name="Shape 1451"/>
          <p:cNvSpPr txBox="true"/>
          <p:nvPr isPhoto="false"/>
        </p:nvSpPr>
        <p:spPr>
          <a:xfrm flipH="false" flipV="false" rot="0">
            <a:off x="1047902" y="5286146"/>
            <a:ext cx="476402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3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2" name="Shape 1452"/>
          <p:cNvSpPr txBox="true"/>
          <p:nvPr isPhoto="false"/>
        </p:nvSpPr>
        <p:spPr>
          <a:xfrm flipH="false" flipV="false" rot="0">
            <a:off x="1619402" y="5333695"/>
            <a:ext cx="7334402" cy="5148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В чём идея «скользящего хеша» в алгоритме Рабина–Карпа? Какова сложность алгоритма в среднем случае?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3" name="Shape 1453"/>
          <p:cNvSpPr txBox="true"/>
          <p:nvPr isPhoto="false"/>
        </p:nvSpPr>
        <p:spPr>
          <a:xfrm flipH="false" flipV="false" rot="0">
            <a:off x="1047902" y="6334049"/>
            <a:ext cx="476402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4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4" name="Shape 1454"/>
          <p:cNvSpPr txBox="true"/>
          <p:nvPr isPhoto="false"/>
        </p:nvSpPr>
        <p:spPr>
          <a:xfrm flipH="false" flipV="false" rot="0">
            <a:off x="1619402" y="6381598"/>
            <a:ext cx="8020202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Дайте определения: алфавит Σ, слово w, длина |w|, пустое слово ε, язык L. Что такое Σ*?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5" name="Shape 1455"/>
          <p:cNvSpPr txBox="true"/>
          <p:nvPr isPhoto="false"/>
        </p:nvSpPr>
        <p:spPr>
          <a:xfrm flipH="false" flipV="false" rot="0">
            <a:off x="9620402" y="3191256"/>
            <a:ext cx="476401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5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6" name="Shape 1456"/>
          <p:cNvSpPr txBox="true"/>
          <p:nvPr isPhoto="false"/>
        </p:nvSpPr>
        <p:spPr>
          <a:xfrm flipH="false" flipV="false" rot="0">
            <a:off x="10191902" y="3238805"/>
            <a:ext cx="7925104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Перечислите четыре класса иерархии Хомского. Какой автомат распознаёт каждый класс?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7" name="Shape 1457"/>
          <p:cNvSpPr txBox="true"/>
          <p:nvPr isPhoto="false"/>
        </p:nvSpPr>
        <p:spPr>
          <a:xfrm flipH="false" flipV="false" rot="0">
            <a:off x="9620402" y="4238244"/>
            <a:ext cx="476401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6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8" name="Shape 1458"/>
          <p:cNvSpPr txBox="true"/>
          <p:nvPr isPhoto="false"/>
        </p:nvSpPr>
        <p:spPr>
          <a:xfrm flipH="false" flipV="false" rot="0">
            <a:off x="10191902" y="4286707"/>
            <a:ext cx="7239304" cy="5148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Запишите формальное определение конечного автомата. В чём отличие ДКА от НКА? А Мили от Мура?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9" name="Shape 1459"/>
          <p:cNvSpPr txBox="true"/>
          <p:nvPr isPhoto="false"/>
        </p:nvSpPr>
        <p:spPr>
          <a:xfrm flipH="false" flipV="false" rot="0">
            <a:off x="9620402" y="5286146"/>
            <a:ext cx="476401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000">
                <a:solidFill>
                  <a:srgbClr val="C9A961"/>
                </a:solidFill>
                <a:latin typeface="PT Serif"/>
                <a:ea typeface="PT Serif"/>
                <a:cs typeface="PT Serif"/>
              </a:rPr>
              <a:t>7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0" name="Shape 1460"/>
          <p:cNvSpPr txBox="true"/>
          <p:nvPr isPhoto="false"/>
        </p:nvSpPr>
        <p:spPr>
          <a:xfrm flipH="false" flipV="false" rot="0">
            <a:off x="10191902" y="5333695"/>
            <a:ext cx="7239304" cy="5148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Постройте программу МТ, которая удваивает количество единиц на ленте. Сформулируйте тезис Чёрча–Тьюринга.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1" name="Shape 1461"/>
          <p:cNvSpPr txBox="true"/>
          <p:nvPr isPhoto="false"/>
        </p:nvSpPr>
        <p:spPr>
          <a:xfrm flipH="false" flipV="false" rot="0">
            <a:off x="9620402" y="6572707"/>
            <a:ext cx="7620611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ПРАКТИЧЕСКОЕ ЗАДАНИЕ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2" name="Shape 1462"/>
          <p:cNvSpPr txBox="true"/>
          <p:nvPr isPhoto="false"/>
        </p:nvSpPr>
        <p:spPr>
          <a:xfrm flipH="false" flipV="false" rot="0">
            <a:off x="9620402" y="6905549"/>
            <a:ext cx="7620611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Постройте ДКА для языка L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3" name="Shape 1463"/>
          <p:cNvSpPr txBox="true"/>
          <p:nvPr isPhoto="false"/>
        </p:nvSpPr>
        <p:spPr>
          <a:xfrm flipH="false" flipV="false" rot="0">
            <a:off x="9620402" y="7619695"/>
            <a:ext cx="7620611" cy="10671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L = { w ∈ {0, 1}* | в w нечётное число нулей и w заканчивается на «1» }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FFFFFF">
                    <a:alpha val="92000"/>
                  </a:srgbClr>
                </a:solidFill>
                <a:latin typeface="PT Sans"/>
                <a:ea typeface="PT Sans"/>
                <a:cs typeface="PT Sans"/>
              </a:rPr>
              <a:t> Нарисуйте диаграмму состояний, постройте таблицу переходов и покажите прогон на слове «10001».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4" name="Shape 1464"/>
          <p:cNvSpPr txBox="true"/>
          <p:nvPr isPhoto="false"/>
        </p:nvSpPr>
        <p:spPr>
          <a:xfrm flipH="false" flipV="false" rot="0">
            <a:off x="1143000" y="7715707"/>
            <a:ext cx="781080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К СЛЕДУЮЩЕЙ ЛЕКЦИИ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5" name="Shape 1465"/>
          <p:cNvSpPr txBox="true"/>
          <p:nvPr isPhoto="false"/>
        </p:nvSpPr>
        <p:spPr>
          <a:xfrm flipH="false" flipV="false" rot="0">
            <a:off x="1143000" y="8048549"/>
            <a:ext cx="7810804" cy="8293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Прочитать главы 5, 7, 8 учебного пособия.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Подготовить таблицу переходов для ДКА практического задания.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 Просмотреть материал главы 10 — сложностные классы P и NP.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6" name="Shape 1466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30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3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467" name="GroupShape 146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68" name="Shape 1468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469" name="Shape 146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BFA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471" name="Picture 1471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472" name="Shape 1472"/>
          <p:cNvSpPr txBox="false"/>
          <p:nvPr isPhoto="false"/>
        </p:nvSpPr>
        <p:spPr>
          <a:xfrm flipH="false" flipV="false" rot="0">
            <a:off x="761695" y="2952598"/>
            <a:ext cx="16763695" cy="1904695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473" name="Shape 1473"/>
          <p:cNvSpPr txBox="false"/>
          <p:nvPr isPhoto="false"/>
        </p:nvSpPr>
        <p:spPr>
          <a:xfrm flipH="false" flipV="false" rot="0">
            <a:off x="761695" y="5143500"/>
            <a:ext cx="16763695" cy="361919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E0"/>
            </a:solidFill>
            <a:prstDash val="solid"/>
          </a:ln>
        </p:spPr>
      </p:sp>
      <p:sp>
        <p:nvSpPr>
          <p:cNvPr hidden="false" id="1474" name="Shape 1474"/>
          <p:cNvSpPr txBox="false"/>
          <p:nvPr isPhoto="false"/>
        </p:nvSpPr>
        <p:spPr>
          <a:xfrm flipH="false" flipV="false" rot="0">
            <a:off x="761695" y="8953805"/>
            <a:ext cx="16763695" cy="476401"/>
          </a:xfrm>
          <a:prstGeom prst="rect">
            <a:avLst/>
          </a:prstGeom>
          <a:solidFill>
            <a:srgbClr val="F2F5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476" name="Picture 1476"/>
          <p:cNvPicPr preferRelativeResize="true"/>
          <p:nvPr isPhoto="false"/>
        </p:nvPicPr>
        <p:blipFill>
          <a:blip r:embed="rId2"/>
          <a:srcRect b="0" l="-408" r="-408" t="0"/>
          <a:stretch/>
        </p:blipFill>
        <p:spPr>
          <a:xfrm flipH="false" flipV="false" rot="0">
            <a:off x="761695" y="2952598"/>
            <a:ext cx="57606" cy="1904695"/>
          </a:xfrm>
          <a:prstGeom prst="rect">
            <a:avLst/>
          </a:prstGeom>
        </p:spPr>
      </p:pic>
      <p:sp>
        <p:nvSpPr>
          <p:cNvPr hidden="false" id="1477" name="Shape 1477"/>
          <p:cNvSpPr txBox="false"/>
          <p:nvPr isPhoto="false"/>
        </p:nvSpPr>
        <p:spPr>
          <a:xfrm flipH="false" flipV="false" rot="0">
            <a:off x="1143000" y="5857646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478" name="Shape 1478"/>
          <p:cNvSpPr txBox="false"/>
          <p:nvPr isPhoto="false"/>
        </p:nvSpPr>
        <p:spPr>
          <a:xfrm flipH="false" flipV="false" rot="0">
            <a:off x="1143000" y="6572707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479" name="Shape 1479"/>
          <p:cNvSpPr txBox="false"/>
          <p:nvPr isPhoto="false"/>
        </p:nvSpPr>
        <p:spPr>
          <a:xfrm flipH="false" flipV="false" rot="0">
            <a:off x="1143000" y="7286853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480" name="Shape 1480"/>
          <p:cNvSpPr txBox="false"/>
          <p:nvPr isPhoto="false"/>
        </p:nvSpPr>
        <p:spPr>
          <a:xfrm flipH="false" flipV="false" rot="0">
            <a:off x="1143000" y="8001000"/>
            <a:ext cx="476401" cy="476401"/>
          </a:xfrm>
          <a:prstGeom prst="rect">
            <a:avLst/>
          </a:prstGeom>
          <a:solidFill>
            <a:srgbClr val="1A3A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481" name="Shape 1481"/>
          <p:cNvSpPr txBox="true"/>
          <p:nvPr isPhoto="false"/>
        </p:nvSpPr>
        <p:spPr>
          <a:xfrm flipH="false" flipV="false" rot="0">
            <a:off x="761695" y="342900"/>
            <a:ext cx="2291486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95" sz="900">
                <a:solidFill>
                  <a:srgbClr val="1A3A75"/>
                </a:solidFill>
                <a:latin typeface="PT Sans"/>
                <a:ea typeface="PT Sans"/>
                <a:cs typeface="PT Sans"/>
              </a:rPr>
              <a:t>Литература · Источники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82" name="Shape 1482"/>
          <p:cNvSpPr txBox="true"/>
          <p:nvPr isPhoto="false"/>
        </p:nvSpPr>
        <p:spPr>
          <a:xfrm flipH="false" flipV="false" rot="0">
            <a:off x="761695" y="1047902"/>
            <a:ext cx="16764609" cy="6291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Список литературы</a:t>
            </a:r>
            <a:endParaRPr sz="4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484" name="Picture 1484"/>
          <p:cNvPicPr preferRelativeResize="true"/>
          <p:nvPr isPhoto="false"/>
        </p:nvPicPr>
        <p:blipFill>
          <a:blip r:embed="rId3"/>
          <a:srcRect b="0" l="-404" r="-404" t="0"/>
          <a:stretch/>
        </p:blipFill>
        <p:spPr>
          <a:xfrm flipH="false" flipV="false" rot="0">
            <a:off x="761695" y="1904695"/>
            <a:ext cx="1143000" cy="28345"/>
          </a:xfrm>
          <a:prstGeom prst="rect">
            <a:avLst/>
          </a:prstGeom>
        </p:spPr>
      </p:pic>
      <p:sp>
        <p:nvSpPr>
          <p:cNvPr hidden="false" id="1485" name="Shape 1485"/>
          <p:cNvSpPr txBox="true"/>
          <p:nvPr isPhoto="false"/>
        </p:nvSpPr>
        <p:spPr>
          <a:xfrm flipH="false" flipV="false" rot="0">
            <a:off x="761695" y="2143354"/>
            <a:ext cx="16193109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5A6378"/>
                </a:solidFill>
                <a:latin typeface="PT Serif"/>
                <a:ea typeface="PT Serif"/>
                <a:cs typeface="PT Serif"/>
              </a:rPr>
              <a:t>Основной источник и рекомендованная литература по теории алгоритмов и формальных языков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86" name="Shape 1486"/>
          <p:cNvSpPr txBox="true"/>
          <p:nvPr isPhoto="false"/>
        </p:nvSpPr>
        <p:spPr>
          <a:xfrm flipH="false" flipV="false" rot="0">
            <a:off x="1143000" y="3191256"/>
            <a:ext cx="161931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ОСНОВНОЙ ИСТОЧНИК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87" name="Shape 1487"/>
          <p:cNvSpPr txBox="true"/>
          <p:nvPr isPhoto="false"/>
        </p:nvSpPr>
        <p:spPr>
          <a:xfrm flipH="false" flipV="false" rot="0">
            <a:off x="1143000" y="3476549"/>
            <a:ext cx="16193109" cy="8001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Бирюков М. А., Ермакова Т. В., Попов А. И.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2400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 Алгоритмические основы программной инженерии 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88" name="Shape 1488"/>
          <p:cNvSpPr txBox="true"/>
          <p:nvPr isPhoto="false"/>
        </p:nvSpPr>
        <p:spPr>
          <a:xfrm flipH="false" flipV="false" rot="0">
            <a:off x="1143000" y="4334256"/>
            <a:ext cx="16193109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FFFFFF">
                    <a:alpha val="78000"/>
                  </a:srgbClr>
                </a:solidFill>
                <a:latin typeface="PT Sans"/>
                <a:ea typeface="PT Sans"/>
                <a:cs typeface="PT Sans"/>
              </a:rPr>
              <a:t>Учебное пособие · Санкт-Петербург: СПбГУТ им. проф. М. А. Бонч-Бруевича, 2026. Главы 5, 7, 8, 9.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89" name="Shape 1489"/>
          <p:cNvSpPr txBox="true"/>
          <p:nvPr isPhoto="false"/>
        </p:nvSpPr>
        <p:spPr>
          <a:xfrm flipH="false" flipV="false" rot="0">
            <a:off x="1143000" y="5429707"/>
            <a:ext cx="16193109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РЕКОМЕНДУЕМАЯ ЛИТЕРАТУРА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0" name="Shape 1490"/>
          <p:cNvSpPr txBox="true"/>
          <p:nvPr isPhoto="false"/>
        </p:nvSpPr>
        <p:spPr>
          <a:xfrm flipH="false" flipV="false" rot="0">
            <a:off x="1143000" y="5982005"/>
            <a:ext cx="476401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1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1" name="Shape 1491"/>
          <p:cNvSpPr txBox="true"/>
          <p:nvPr isPhoto="false"/>
        </p:nvSpPr>
        <p:spPr>
          <a:xfrm flipH="false" flipV="false" rot="0">
            <a:off x="1809598" y="5886907"/>
            <a:ext cx="15621609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Hopcroft J. E., Motwani R., Ullman J. D.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2" name="Shape 1492"/>
          <p:cNvSpPr txBox="true"/>
          <p:nvPr isPhoto="false"/>
        </p:nvSpPr>
        <p:spPr>
          <a:xfrm flipH="false" flipV="false" rot="0">
            <a:off x="1809598" y="6143854"/>
            <a:ext cx="15621609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Introduction to Automata Theory, Languages, and Computation. 3rd ed. — Pearson, 2007.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3" name="Shape 1493"/>
          <p:cNvSpPr txBox="true"/>
          <p:nvPr isPhoto="false"/>
        </p:nvSpPr>
        <p:spPr>
          <a:xfrm flipH="false" flipV="false" rot="0">
            <a:off x="1143000" y="6696151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2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4" name="Shape 1494"/>
          <p:cNvSpPr txBox="true"/>
          <p:nvPr isPhoto="false"/>
        </p:nvSpPr>
        <p:spPr>
          <a:xfrm flipH="false" flipV="false" rot="0">
            <a:off x="1809598" y="6601053"/>
            <a:ext cx="15621609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Кормен Т., Лейзерсон Ч., Ривест Р., Штайн К.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5" name="Shape 1495"/>
          <p:cNvSpPr txBox="true"/>
          <p:nvPr isPhoto="false"/>
        </p:nvSpPr>
        <p:spPr>
          <a:xfrm flipH="false" flipV="false" rot="0">
            <a:off x="1809598" y="6858000"/>
            <a:ext cx="15621609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Алгоритмы: построение и анализ. 3-е изд. — М.: Вильямс, 2013.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6" name="Shape 1496"/>
          <p:cNvSpPr txBox="true"/>
          <p:nvPr isPhoto="false"/>
        </p:nvSpPr>
        <p:spPr>
          <a:xfrm flipH="false" flipV="false" rot="0">
            <a:off x="1143000" y="7410298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3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7" name="Shape 1497"/>
          <p:cNvSpPr txBox="true"/>
          <p:nvPr isPhoto="false"/>
        </p:nvSpPr>
        <p:spPr>
          <a:xfrm flipH="false" flipV="false" rot="0">
            <a:off x="1809598" y="7315200"/>
            <a:ext cx="15621609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Sipser M.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8" name="Shape 1498"/>
          <p:cNvSpPr txBox="true"/>
          <p:nvPr isPhoto="false"/>
        </p:nvSpPr>
        <p:spPr>
          <a:xfrm flipH="false" flipV="false" rot="0">
            <a:off x="1809598" y="7572146"/>
            <a:ext cx="15621609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Introduction to the Theory of Computation. 3rd ed. — Cengage Learning, 2012.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9" name="Shape 1499"/>
          <p:cNvSpPr txBox="true"/>
          <p:nvPr isPhoto="false"/>
        </p:nvSpPr>
        <p:spPr>
          <a:xfrm flipH="false" flipV="false" rot="0">
            <a:off x="1143000" y="8124443"/>
            <a:ext cx="476401" cy="2194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C9A961"/>
                </a:solidFill>
                <a:latin typeface="PT Sans"/>
                <a:ea typeface="PT Sans"/>
                <a:cs typeface="PT Sans"/>
              </a:rPr>
              <a:t>4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00" name="Shape 1500"/>
          <p:cNvSpPr txBox="true"/>
          <p:nvPr isPhoto="false"/>
        </p:nvSpPr>
        <p:spPr>
          <a:xfrm flipH="false" flipV="false" rot="0">
            <a:off x="1809598" y="8029346"/>
            <a:ext cx="15621609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Колмогоров А. Н.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01" name="Shape 1501"/>
          <p:cNvSpPr txBox="true"/>
          <p:nvPr isPhoto="false"/>
        </p:nvSpPr>
        <p:spPr>
          <a:xfrm flipH="false" flipV="false" rot="0">
            <a:off x="1809598" y="8287207"/>
            <a:ext cx="15621609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A2238"/>
                </a:solidFill>
                <a:latin typeface="PT Sans"/>
                <a:ea typeface="PT Sans"/>
                <a:cs typeface="PT Sans"/>
              </a:rPr>
              <a:t>Три подхода к определению понятия «количество информации». Проблемы передачи информации, 1965.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02" name="Shape 1502"/>
          <p:cNvSpPr txBox="true"/>
          <p:nvPr isPhoto="false"/>
        </p:nvSpPr>
        <p:spPr>
          <a:xfrm flipH="false" flipV="false" rot="0">
            <a:off x="761695" y="9077249"/>
            <a:ext cx="16764609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600">
                <a:solidFill>
                  <a:srgbClr val="0A1F44"/>
                </a:solidFill>
                <a:latin typeface="PT Serif"/>
                <a:ea typeface="PT Serif"/>
                <a:cs typeface="PT Serif"/>
              </a:rPr>
              <a:t>Спасибо за внимание · Конец лекции №2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03" name="Shape 1503"/>
          <p:cNvSpPr txBox="true"/>
          <p:nvPr isPhoto="false"/>
        </p:nvSpPr>
        <p:spPr>
          <a:xfrm flipH="false" flipV="false" rot="0">
            <a:off x="17023384" y="9924898"/>
            <a:ext cx="715974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05" sz="1000">
                <a:solidFill>
                  <a:srgbClr val="5A6378"/>
                </a:solidFill>
                <a:latin typeface="PT Sans"/>
                <a:ea typeface="PT Sans"/>
                <a:cs typeface="PT Sans"/>
              </a:rPr>
              <a:t>31 / 31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MyOffice-CoreFramework-Android/40-1423.1132.10486.1056.1@7875681add7d56c228e5331fe7c51cf7b4fd13ed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2026-06-08T06:52:31Z</dcterms:created>
  <dcterms:modified xsi:type="dcterms:W3CDTF">2026-06-08T06:52:31Z</dcterms:modified>
</cp:coreProperties>
</file>